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3"/>
  </p:notesMasterIdLst>
  <p:sldIdLst>
    <p:sldId id="404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411" r:id="rId21"/>
    <p:sldId id="410" r:id="rId22"/>
    <p:sldId id="413" r:id="rId23"/>
    <p:sldId id="414" r:id="rId24"/>
    <p:sldId id="415" r:id="rId25"/>
    <p:sldId id="419" r:id="rId26"/>
    <p:sldId id="407" r:id="rId27"/>
    <p:sldId id="409" r:id="rId28"/>
    <p:sldId id="408" r:id="rId29"/>
    <p:sldId id="416" r:id="rId30"/>
    <p:sldId id="417" r:id="rId31"/>
    <p:sldId id="406" r:id="rId3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521"/>
    <p:restoredTop sz="94672"/>
  </p:normalViewPr>
  <p:slideViewPr>
    <p:cSldViewPr snapToGrid="0" snapToObjects="1"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86342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63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American men under some sort of control of correctional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Black Americans under some sort of control of correctional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54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r>
              <a:rPr lang="en-US" baseline="0" dirty="0" smtClean="0"/>
              <a:t> as percentage of US population, Bureau of Justice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1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as percentage of US prison population</a:t>
            </a:r>
            <a:r>
              <a:rPr lang="en-US" baseline="0" dirty="0" smtClean="0"/>
              <a:t>, 2011, Bureau of Justice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4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19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 as percentage of Shelby County population</a:t>
            </a:r>
            <a:r>
              <a:rPr lang="en-US" baseline="0" dirty="0" smtClean="0"/>
              <a:t>, 2013, US Census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48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r>
              <a:rPr lang="en-US" baseline="0" dirty="0" smtClean="0"/>
              <a:t> as percentage of Shelby County </a:t>
            </a:r>
            <a:r>
              <a:rPr lang="en-US" baseline="0" smtClean="0"/>
              <a:t>Jail population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48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5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2008, for the first time, 1 in 100 Americans was in jail or prison.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9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Black</a:t>
            </a:r>
            <a:r>
              <a:rPr lang="en-US" baseline="0" dirty="0" smtClean="0"/>
              <a:t> as percentage of Shelby County </a:t>
            </a:r>
            <a:r>
              <a:rPr lang="en-US" baseline="0" smtClean="0"/>
              <a:t>Jail population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33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80%</a:t>
            </a:r>
            <a:r>
              <a:rPr lang="en-US" baseline="0" dirty="0" smtClean="0"/>
              <a:t> of mid-size to large companies check criminal backgrounds of applicants per 2006 survey by the Society for Human Resource Management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A1948E1-A79A-494D-A314-6CFC72E6BF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24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</a:t>
            </a:r>
            <a:r>
              <a:rPr lang="en-US" baseline="0" dirty="0" smtClean="0"/>
              <a:t> of Americans in jail or prison in 1980.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1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number of Americans in jail or prison in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3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Japanese in jail or prison per 100,000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2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Number of Canadians in jail or prison per 100,000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Number of Americans in jail or prison per 100,000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8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Americans under some sort of control of correctional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564F6AD-6877-3B44-9935-CBE9A08BF8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8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/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128482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73500" y="6442076"/>
            <a:ext cx="34290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 rot="-5400000">
            <a:off x="8227324" y="5885470"/>
            <a:ext cx="1315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128482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73500" y="6442076"/>
            <a:ext cx="34290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 rot="-5400000">
            <a:off x="8227324" y="5885470"/>
            <a:ext cx="1315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9001124" y="4846319"/>
            <a:ext cx="142800" cy="2011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0" y="0"/>
            <a:ext cx="9000899" cy="484619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5715000"/>
            <a:ext cx="8153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128482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73500" y="6442076"/>
            <a:ext cx="34290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 rot="-5400000">
            <a:off x="8227324" y="5885470"/>
            <a:ext cx="1315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4953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/>
          <p:nvPr/>
        </p:nvSpPr>
        <p:spPr>
          <a:xfrm>
            <a:off x="9001124" y="0"/>
            <a:ext cx="142800" cy="4846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080349" y="129450"/>
            <a:ext cx="43737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/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128482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73500" y="6442076"/>
            <a:ext cx="34290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 rot="-5400000">
            <a:off x="8227324" y="5885470"/>
            <a:ext cx="1315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/>
            </a:lvl1pPr>
            <a:lvl2pPr marL="45720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11430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205740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6pPr>
            <a:lvl7pPr marL="29718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8pPr>
            <a:lvl9pPr marL="388620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128482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73500" y="6442076"/>
            <a:ext cx="3429000" cy="2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 rot="-5400000">
            <a:off x="8227324" y="5885470"/>
            <a:ext cx="1315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779462" y="789081"/>
            <a:ext cx="7583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779462" y="4724400"/>
            <a:ext cx="7583400" cy="138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300"/>
              </a:spcBef>
              <a:buClr>
                <a:schemeClr val="lt2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3677371" y="2564084"/>
            <a:ext cx="1789200" cy="1729800"/>
          </a:xfrm>
          <a:prstGeom prst="ellipse">
            <a:avLst/>
          </a:prstGeom>
          <a:noFill/>
          <a:ln w="1270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 Black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indent="-63500" algn="l" rtl="0">
              <a:spcBef>
                <a:spcPts val="400"/>
              </a:spcBef>
              <a:buClr>
                <a:schemeClr val="dk2"/>
              </a:buClr>
              <a:buFont typeface="Arial"/>
              <a:buChar char="•"/>
              <a:defRPr/>
            </a:lvl2pPr>
            <a:lvl3pPr marL="11430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3pPr>
            <a:lvl4pPr marL="16002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4pPr>
            <a:lvl5pPr marL="2057400" marR="0" indent="-114300" algn="l" rtl="0">
              <a:spcBef>
                <a:spcPts val="360"/>
              </a:spcBef>
              <a:buClr>
                <a:schemeClr val="dk2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6pPr>
            <a:lvl7pPr marL="29718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8pPr>
            <a:lvl9pPr marL="3886200" marR="0" indent="-127000" algn="l" rtl="0">
              <a:spcBef>
                <a:spcPts val="320"/>
              </a:spcBef>
              <a:buClr>
                <a:schemeClr val="dk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 rot="-5400000">
            <a:off x="8227324" y="5885470"/>
            <a:ext cx="13158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 dirty="0"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 dirty="0"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 dirty="0"/>
          </a:p>
        </p:txBody>
      </p:sp>
      <p:sp>
        <p:nvSpPr>
          <p:cNvPr id="8" name="Shape 8"/>
          <p:cNvSpPr/>
          <p:nvPr/>
        </p:nvSpPr>
        <p:spPr>
          <a:xfrm>
            <a:off x="9001124" y="0"/>
            <a:ext cx="142800" cy="13715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9001124" y="1371600"/>
            <a:ext cx="142800" cy="5486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6759" y="6470810"/>
            <a:ext cx="351600" cy="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78310" y="6467082"/>
            <a:ext cx="197699" cy="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59164" y="6467082"/>
            <a:ext cx="205200" cy="2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/>
        </p:nvSpPr>
        <p:spPr>
          <a:xfrm>
            <a:off x="6477701" y="6411882"/>
            <a:ext cx="15827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JustCity901</a:t>
            </a:r>
            <a:endParaRPr lang="en" sz="1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7" r:id="rId4"/>
    <p:sldLayoutId id="2147483658" r:id="rId5"/>
    <p:sldLayoutId id="2147483659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22" y="991391"/>
            <a:ext cx="5532357" cy="4875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7856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1 in 18</a:t>
            </a:r>
          </a:p>
        </p:txBody>
      </p:sp>
    </p:spTree>
    <p:extLst>
      <p:ext uri="{BB962C8B-B14F-4D97-AF65-F5344CB8AC3E}">
        <p14:creationId xmlns:p14="http://schemas.microsoft.com/office/powerpoint/2010/main" val="16453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1 in 11</a:t>
            </a:r>
          </a:p>
        </p:txBody>
      </p:sp>
    </p:spTree>
    <p:extLst>
      <p:ext uri="{BB962C8B-B14F-4D97-AF65-F5344CB8AC3E}">
        <p14:creationId xmlns:p14="http://schemas.microsoft.com/office/powerpoint/2010/main" val="24296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2" y="1202062"/>
            <a:ext cx="7586217" cy="5103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5248" y="406678"/>
            <a:ext cx="4663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A2532"/>
                </a:solidFill>
                <a:latin typeface="Museo Slab 700"/>
                <a:cs typeface="Museo Slab 700"/>
              </a:rPr>
              <a:t>Race in the United States</a:t>
            </a:r>
            <a:endParaRPr lang="en-US" sz="2800" dirty="0">
              <a:solidFill>
                <a:srgbClr val="1A2532"/>
              </a:solidFill>
              <a:latin typeface="Museo Slab 700"/>
              <a:cs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7868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0640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253649"/>
                </a:solidFill>
                <a:latin typeface="Museo Slab 700"/>
                <a:cs typeface="Museo Slab 700"/>
              </a:rPr>
              <a:t>13%	</a:t>
            </a:r>
          </a:p>
        </p:txBody>
      </p:sp>
    </p:spTree>
    <p:extLst>
      <p:ext uri="{BB962C8B-B14F-4D97-AF65-F5344CB8AC3E}">
        <p14:creationId xmlns:p14="http://schemas.microsoft.com/office/powerpoint/2010/main" val="15541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253649"/>
                </a:solidFill>
                <a:latin typeface="Museo Slab 700"/>
                <a:cs typeface="Museo Slab 700"/>
              </a:rPr>
              <a:t>38%	</a:t>
            </a:r>
          </a:p>
        </p:txBody>
      </p:sp>
    </p:spTree>
    <p:extLst>
      <p:ext uri="{BB962C8B-B14F-4D97-AF65-F5344CB8AC3E}">
        <p14:creationId xmlns:p14="http://schemas.microsoft.com/office/powerpoint/2010/main" val="336985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Map_of_Tennessee_highlighting_Shelby_County_svg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2492099"/>
            <a:ext cx="7260336" cy="1783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5248" y="588122"/>
            <a:ext cx="4929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A2532"/>
                </a:solidFill>
                <a:latin typeface="Museo Slab 700"/>
                <a:cs typeface="Museo Slab 700"/>
              </a:rPr>
              <a:t>Race in the Shelby County</a:t>
            </a:r>
            <a:endParaRPr lang="en-US" sz="2800" dirty="0">
              <a:solidFill>
                <a:srgbClr val="1A2532"/>
              </a:solidFill>
              <a:latin typeface="Museo Slab 700"/>
              <a:cs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35080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253649"/>
                </a:solidFill>
                <a:latin typeface="Museo Slab 700"/>
                <a:cs typeface="Museo Slab 700"/>
              </a:rPr>
              <a:t>53%	</a:t>
            </a:r>
          </a:p>
        </p:txBody>
      </p:sp>
    </p:spTree>
    <p:extLst>
      <p:ext uri="{BB962C8B-B14F-4D97-AF65-F5344CB8AC3E}">
        <p14:creationId xmlns:p14="http://schemas.microsoft.com/office/powerpoint/2010/main" val="148118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253649"/>
                </a:solidFill>
                <a:latin typeface="Museo Slab 700"/>
                <a:cs typeface="Museo Slab 700"/>
              </a:rPr>
              <a:t>87%	</a:t>
            </a:r>
          </a:p>
        </p:txBody>
      </p:sp>
    </p:spTree>
    <p:extLst>
      <p:ext uri="{BB962C8B-B14F-4D97-AF65-F5344CB8AC3E}">
        <p14:creationId xmlns:p14="http://schemas.microsoft.com/office/powerpoint/2010/main" val="30851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27" y="1647458"/>
            <a:ext cx="6036353" cy="47955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6793" y="760566"/>
            <a:ext cx="6994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1A2532"/>
                </a:solidFill>
                <a:latin typeface="Museo Slab 500"/>
                <a:cs typeface="Museo Slab 500"/>
              </a:rPr>
              <a:t>Shelby County Jail Population by Race</a:t>
            </a:r>
            <a:endParaRPr lang="en-US" sz="2800" dirty="0">
              <a:solidFill>
                <a:srgbClr val="1A25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9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carceration Rate by Gender and Race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89" y="1237451"/>
            <a:ext cx="6368314" cy="37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1 in 100</a:t>
            </a:r>
            <a:endParaRPr lang="en-US" sz="12000" dirty="0">
              <a:solidFill>
                <a:srgbClr val="1A2532"/>
              </a:solidFill>
              <a:latin typeface="Museo Slab 700"/>
              <a:cs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27136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253649"/>
                </a:solidFill>
                <a:latin typeface="Museo Slab 700"/>
                <a:cs typeface="Museo Slab 700"/>
              </a:rPr>
              <a:t>65 million</a:t>
            </a:r>
          </a:p>
        </p:txBody>
      </p:sp>
    </p:spTree>
    <p:extLst>
      <p:ext uri="{BB962C8B-B14F-4D97-AF65-F5344CB8AC3E}">
        <p14:creationId xmlns:p14="http://schemas.microsoft.com/office/powerpoint/2010/main" val="2058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>
                <a:solidFill>
                  <a:srgbClr val="253649"/>
                </a:solidFill>
                <a:latin typeface="Museo Slab 700"/>
                <a:cs typeface="Museo Slab 700"/>
              </a:rPr>
              <a:t>What’s at Stake</a:t>
            </a:r>
            <a:r>
              <a:rPr lang="en-US" sz="5400" dirty="0" smtClean="0">
                <a:solidFill>
                  <a:srgbClr val="253649"/>
                </a:solidFill>
                <a:latin typeface="Museo Slab 700"/>
                <a:cs typeface="Museo Slab 700"/>
              </a:rPr>
              <a:t>?</a:t>
            </a:r>
            <a:endParaRPr lang="en-US" sz="5400" dirty="0">
              <a:solidFill>
                <a:srgbClr val="253649"/>
              </a:solidFill>
              <a:latin typeface="Museo Slab 700"/>
              <a:cs typeface="Museo Slab 7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Loss of employment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Loss of property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Loss of public housing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Loss of food stamp eligibility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Loss of financial aid for college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Loss of the right to vote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. . . even AFTER serving time in prison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233083"/>
            <a:ext cx="8633011" cy="5670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What can be expunged in Tennessee?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Dismissed/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Nolle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Prosequi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/Not Guilty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Completed Diversion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Certain convictions - 2012 amendment</a:t>
            </a:r>
          </a:p>
          <a:p>
            <a:pPr algn="ctr"/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THAT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’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S ALL</a:t>
            </a:r>
          </a:p>
        </p:txBody>
      </p:sp>
    </p:spTree>
    <p:extLst>
      <p:ext uri="{BB962C8B-B14F-4D97-AF65-F5344CB8AC3E}">
        <p14:creationId xmlns:p14="http://schemas.microsoft.com/office/powerpoint/2010/main" val="4185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623048"/>
            <a:ext cx="8633011" cy="5670176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Diversion</a:t>
            </a:r>
          </a:p>
          <a:p>
            <a:endParaRPr lang="en-US" sz="39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lvl="1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F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irst-time offender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lvl="1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Excluded: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DUI, sexual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offenses, Class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A or B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felonies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lvl="1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This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is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NOT a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retroactive designation. </a:t>
            </a:r>
          </a:p>
          <a:p>
            <a:pPr lvl="1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Diversion ALWAYS includes a period of supervision after a conditional guilty plea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.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$450 fee must be paid after all other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costs.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lvl="1"/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623048"/>
            <a:ext cx="8633011" cy="5670176"/>
          </a:xfrm>
        </p:spPr>
        <p:txBody>
          <a:bodyPr>
            <a:normAutofit/>
          </a:bodyPr>
          <a:lstStyle/>
          <a:p>
            <a:r>
              <a:rPr lang="en-US" sz="390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Convictions - 2012 </a:t>
            </a:r>
            <a:r>
              <a:rPr lang="en-US" sz="39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Amendment</a:t>
            </a:r>
          </a:p>
          <a:p>
            <a:endParaRPr lang="en-US" sz="39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lvl="1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First-time offender; certain E felonies and A misdemeanors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T.C.A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. 40-32-101(g) designates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offenses</a:t>
            </a:r>
          </a:p>
          <a:p>
            <a:pPr lvl="1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No convictions elsewhere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lvl="1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Five (5) years since completion of sentence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lvl="1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This IS a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retroactive designation. 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$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450 fee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after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all other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costs paid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lvl="1"/>
            <a:endParaRPr lang="en-US" sz="2800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35471" cy="923047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Expungement in Shelby County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75765"/>
            <a:ext cx="8283389" cy="5311588"/>
          </a:xfrm>
        </p:spPr>
        <p:txBody>
          <a:bodyPr/>
          <a:lstStyle/>
          <a:p>
            <a:pPr marL="514350" indent="-457200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Criminal Court Clerk – 4</a:t>
            </a:r>
            <a:r>
              <a:rPr lang="en-US" sz="2200" baseline="300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th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 Floor, 201 Poplar</a:t>
            </a:r>
          </a:p>
          <a:p>
            <a:pPr marL="914400" lvl="1" indent="-457200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(901) 222-3200</a:t>
            </a:r>
          </a:p>
          <a:p>
            <a:pPr marL="914400" lvl="1" indent="-457200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TBD,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expungement clerk</a:t>
            </a:r>
          </a:p>
          <a:p>
            <a:pPr marL="914400" lvl="1" indent="-457200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Request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file, pay any fees, fill out Expungement Order, present to court</a:t>
            </a:r>
          </a:p>
          <a:p>
            <a:pPr marL="514350" indent="-457200"/>
            <a:endParaRPr lang="en-US" sz="2200" dirty="0" smtClean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marL="514350" indent="-457200"/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General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Sessions Criminal Court Clerk – LL81, 201 Poplar</a:t>
            </a:r>
          </a:p>
          <a:p>
            <a:pPr marL="914400" lvl="1" indent="-457200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(901) 222-3600</a:t>
            </a:r>
          </a:p>
          <a:p>
            <a:pPr marL="914400" lvl="1" indent="-457200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Phyllis Williams, expungement clerk</a:t>
            </a:r>
          </a:p>
          <a:p>
            <a:pPr marL="914400" lvl="1" indent="-457200"/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Unlike Criminal Court, GS Criminal will generate order and present to court for approval without an attorney’s involvement (exception: GS13)</a:t>
            </a:r>
          </a:p>
          <a:p>
            <a:endParaRPr lang="en-US" sz="2200" dirty="0">
              <a:latin typeface="Museo Slab 500" charset="0"/>
              <a:ea typeface="Museo Slab 500" charset="0"/>
              <a:cs typeface="Museo Slab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57199" y="152718"/>
            <a:ext cx="8183217" cy="1371599"/>
          </a:xfrm>
          <a:prstGeom prst="rect">
            <a:avLst/>
          </a:prstGeom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Museo Slab 700"/>
                <a:cs typeface="Museo Slab 700"/>
              </a:rPr>
              <a:t>Just City – Clean Slate Fund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Museo Slab 700"/>
              <a:cs typeface="Museo Slab 7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61" y="1350395"/>
            <a:ext cx="7481091" cy="49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20" y="1310071"/>
            <a:ext cx="6235569" cy="5117233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563895" y="112962"/>
            <a:ext cx="8183217" cy="1371599"/>
          </a:xfrm>
          <a:prstGeom prst="rect">
            <a:avLst/>
          </a:prstGeom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Museo Slab 700"/>
                <a:cs typeface="Museo Slab 700"/>
              </a:rPr>
              <a:t>Just City – Clean Slate Fund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Museo Slab 700"/>
              <a:cs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8849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81" y="1524317"/>
            <a:ext cx="7073560" cy="4815785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63895" y="112962"/>
            <a:ext cx="8183217" cy="1371599"/>
          </a:xfrm>
          <a:prstGeom prst="rect">
            <a:avLst/>
          </a:prstGeom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Museo Slab 700"/>
                <a:cs typeface="Museo Slab 700"/>
              </a:rPr>
              <a:t>Just City – Clean Slate Fund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Museo Slab 700"/>
              <a:cs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19388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33" y="1251113"/>
            <a:ext cx="5190565" cy="5262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9040" y="422204"/>
            <a:ext cx="6844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JustCity.org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4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500,000</a:t>
            </a:r>
            <a:endParaRPr lang="en-US" sz="12000" dirty="0">
              <a:solidFill>
                <a:srgbClr val="1A2532"/>
              </a:solidFill>
              <a:latin typeface="Museo Slab 700"/>
              <a:cs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263856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623" y="422204"/>
            <a:ext cx="8350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accent3">
                    <a:lumMod val="50000"/>
                  </a:schemeClr>
                </a:solidFill>
                <a:latin typeface="Museo Slab 500" charset="0"/>
                <a:ea typeface="Museo Slab 500" charset="0"/>
                <a:cs typeface="Museo Slab 500" charset="0"/>
              </a:rPr>
              <a:t>Expungement Bills Pending 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Museo Slab 500" charset="0"/>
              <a:ea typeface="Museo Slab 500" charset="0"/>
              <a:cs typeface="Museo Slab 5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42" y="1130090"/>
            <a:ext cx="7168983" cy="51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12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subTitle" idx="1"/>
          </p:nvPr>
        </p:nvSpPr>
        <p:spPr>
          <a:xfrm>
            <a:off x="779464" y="2760166"/>
            <a:ext cx="7583400" cy="376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000" b="1" u="none" strike="noStrike" cap="none" baseline="0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Info</a:t>
            </a:r>
            <a:r>
              <a:rPr lang="en" sz="2000" b="1" u="none" strike="noStrike" cap="none" baseline="0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@</a:t>
            </a:r>
            <a:r>
              <a:rPr lang="en-US" sz="2000" b="1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JustCity.org</a:t>
            </a:r>
            <a:endParaRPr lang="en" sz="2000" b="1" u="none" strike="noStrike" cap="none" baseline="0" dirty="0">
              <a:solidFill>
                <a:srgbClr val="1A2532"/>
              </a:solidFill>
              <a:latin typeface="Museo Slab 500"/>
              <a:ea typeface="Calibri"/>
              <a:cs typeface="Museo Slab 500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	</a:t>
            </a:r>
            <a:r>
              <a:rPr lang="en-US" sz="2000" b="1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		</a:t>
            </a:r>
            <a:r>
              <a:rPr lang="en" sz="2000" b="1" u="none" strike="noStrike" cap="none" baseline="0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@</a:t>
            </a:r>
            <a:r>
              <a:rPr lang="en-US" sz="2000" b="1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JustCity901</a:t>
            </a:r>
            <a:endParaRPr lang="en-US" sz="2000" b="1" u="none" strike="noStrike" cap="none" baseline="0" dirty="0" smtClean="0">
              <a:solidFill>
                <a:srgbClr val="1A2532"/>
              </a:solidFill>
              <a:latin typeface="Museo Slab 500"/>
              <a:ea typeface="Calibri"/>
              <a:cs typeface="Museo Slab 500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			</a:t>
            </a:r>
            <a:r>
              <a:rPr lang="en" sz="2000" b="1" u="none" strike="noStrike" cap="none" baseline="0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facebook.com/</a:t>
            </a:r>
            <a:r>
              <a:rPr lang="en-US" sz="2000" b="1" u="none" strike="noStrike" cap="none" baseline="0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JustCity901</a:t>
            </a:r>
            <a:endParaRPr lang="en" sz="2000" b="1" u="none" strike="noStrike" cap="none" baseline="0" dirty="0">
              <a:solidFill>
                <a:srgbClr val="1A2532"/>
              </a:solidFill>
              <a:latin typeface="Museo Slab 500"/>
              <a:ea typeface="Calibri"/>
              <a:cs typeface="Museo Slab 500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3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u="none" strike="noStrike" cap="none" baseline="0" dirty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			</a:t>
            </a:r>
            <a:r>
              <a:rPr lang="en" sz="2000" b="1" u="none" strike="noStrike" cap="none" baseline="0" dirty="0" smtClean="0">
                <a:solidFill>
                  <a:srgbClr val="1A2532"/>
                </a:solidFill>
                <a:latin typeface="Museo Slab 500"/>
                <a:ea typeface="Calibri"/>
                <a:cs typeface="Museo Slab 500"/>
                <a:sym typeface="Calibri"/>
              </a:rPr>
              <a:t>JustCity.org</a:t>
            </a:r>
            <a:endParaRPr lang="en" sz="2000" b="1" u="none" strike="noStrike" cap="none" baseline="0" dirty="0">
              <a:solidFill>
                <a:srgbClr val="1A2532"/>
              </a:solidFill>
              <a:latin typeface="Museo Slab 500"/>
              <a:ea typeface="Calibri"/>
              <a:cs typeface="Museo Slab 500"/>
              <a:sym typeface="Calibri"/>
            </a:endParaRP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11" y="443844"/>
            <a:ext cx="2963608" cy="296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74" y="4536089"/>
            <a:ext cx="378902" cy="37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11" y="5148462"/>
            <a:ext cx="631414" cy="62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67" y="5949068"/>
            <a:ext cx="408099" cy="4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17" y="3732409"/>
            <a:ext cx="502151" cy="554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2,400,000</a:t>
            </a:r>
            <a:endParaRPr lang="en-US" sz="12000" dirty="0">
              <a:solidFill>
                <a:srgbClr val="1A2532"/>
              </a:solidFill>
              <a:latin typeface="Museo Slab 700"/>
              <a:cs typeface="Museo Slab 700"/>
            </a:endParaRPr>
          </a:p>
        </p:txBody>
      </p:sp>
    </p:spTree>
    <p:extLst>
      <p:ext uri="{BB962C8B-B14F-4D97-AF65-F5344CB8AC3E}">
        <p14:creationId xmlns:p14="http://schemas.microsoft.com/office/powerpoint/2010/main" val="18361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8" y="505554"/>
            <a:ext cx="6955358" cy="55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08179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114</a:t>
            </a:r>
          </a:p>
        </p:txBody>
      </p:sp>
    </p:spTree>
    <p:extLst>
      <p:ext uri="{BB962C8B-B14F-4D97-AF65-F5344CB8AC3E}">
        <p14:creationId xmlns:p14="http://schemas.microsoft.com/office/powerpoint/2010/main" val="372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730</a:t>
            </a:r>
          </a:p>
        </p:txBody>
      </p:sp>
    </p:spTree>
    <p:extLst>
      <p:ext uri="{BB962C8B-B14F-4D97-AF65-F5344CB8AC3E}">
        <p14:creationId xmlns:p14="http://schemas.microsoft.com/office/powerpoint/2010/main" val="1113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892" y="2410393"/>
            <a:ext cx="7681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 smtClean="0">
                <a:solidFill>
                  <a:srgbClr val="1A2532"/>
                </a:solidFill>
                <a:latin typeface="Museo Slab 700"/>
                <a:cs typeface="Museo Slab 700"/>
              </a:rPr>
              <a:t>1 in 31</a:t>
            </a:r>
          </a:p>
        </p:txBody>
      </p:sp>
    </p:spTree>
    <p:extLst>
      <p:ext uri="{BB962C8B-B14F-4D97-AF65-F5344CB8AC3E}">
        <p14:creationId xmlns:p14="http://schemas.microsoft.com/office/powerpoint/2010/main" val="33192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496</Words>
  <Application>Microsoft Office PowerPoint</Application>
  <PresentationFormat>On-screen Show (4:3)</PresentationFormat>
  <Paragraphs>100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at Stake?</vt:lpstr>
      <vt:lpstr>PowerPoint Presentation</vt:lpstr>
      <vt:lpstr>PowerPoint Presentation</vt:lpstr>
      <vt:lpstr>PowerPoint Presentation</vt:lpstr>
      <vt:lpstr>Expungement in Shelby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IB271P49</dc:creator>
  <cp:lastModifiedBy>Anne Louise Wirthlin</cp:lastModifiedBy>
  <cp:revision>71</cp:revision>
  <dcterms:modified xsi:type="dcterms:W3CDTF">2016-04-07T19:20:17Z</dcterms:modified>
</cp:coreProperties>
</file>