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30"/>
  </p:notesMasterIdLst>
  <p:handoutMasterIdLst>
    <p:handoutMasterId r:id="rId31"/>
  </p:handoutMasterIdLst>
  <p:sldIdLst>
    <p:sldId id="256" r:id="rId2"/>
    <p:sldId id="257" r:id="rId3"/>
    <p:sldId id="287" r:id="rId4"/>
    <p:sldId id="304" r:id="rId5"/>
    <p:sldId id="288" r:id="rId6"/>
    <p:sldId id="290" r:id="rId7"/>
    <p:sldId id="291" r:id="rId8"/>
    <p:sldId id="289" r:id="rId9"/>
    <p:sldId id="258" r:id="rId10"/>
    <p:sldId id="259" r:id="rId11"/>
    <p:sldId id="260" r:id="rId12"/>
    <p:sldId id="261" r:id="rId13"/>
    <p:sldId id="294" r:id="rId14"/>
    <p:sldId id="295" r:id="rId15"/>
    <p:sldId id="296" r:id="rId16"/>
    <p:sldId id="297" r:id="rId17"/>
    <p:sldId id="298" r:id="rId18"/>
    <p:sldId id="299" r:id="rId19"/>
    <p:sldId id="300" r:id="rId20"/>
    <p:sldId id="302" r:id="rId21"/>
    <p:sldId id="301" r:id="rId22"/>
    <p:sldId id="303" r:id="rId23"/>
    <p:sldId id="280" r:id="rId24"/>
    <p:sldId id="284" r:id="rId25"/>
    <p:sldId id="281" r:id="rId26"/>
    <p:sldId id="282" r:id="rId27"/>
    <p:sldId id="283" r:id="rId28"/>
    <p:sldId id="268"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7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C05A8A9-45E8-481B-9C57-E7B1EEE31BB0}" type="datetimeFigureOut">
              <a:rPr lang="en-US" smtClean="0"/>
              <a:t>3/28/2016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9EF8939-EF49-4B81-980F-0BEBBB369CC7}" type="slidenum">
              <a:rPr lang="en-US" smtClean="0"/>
              <a:t>‹#›</a:t>
            </a:fld>
            <a:endParaRPr lang="en-US"/>
          </a:p>
        </p:txBody>
      </p:sp>
    </p:spTree>
    <p:extLst>
      <p:ext uri="{BB962C8B-B14F-4D97-AF65-F5344CB8AC3E}">
        <p14:creationId xmlns:p14="http://schemas.microsoft.com/office/powerpoint/2010/main" val="2336803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E013BBB-9BD5-4E04-87A3-CABACA6FC9C9}" type="datetimeFigureOut">
              <a:rPr lang="en-US" smtClean="0"/>
              <a:t>3/28/2016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4F08662-6F2F-4622-B9E5-47BCA2584D15}" type="slidenum">
              <a:rPr lang="en-US" smtClean="0"/>
              <a:t>‹#›</a:t>
            </a:fld>
            <a:endParaRPr lang="en-US"/>
          </a:p>
        </p:txBody>
      </p:sp>
    </p:spTree>
    <p:extLst>
      <p:ext uri="{BB962C8B-B14F-4D97-AF65-F5344CB8AC3E}">
        <p14:creationId xmlns:p14="http://schemas.microsoft.com/office/powerpoint/2010/main" val="3806547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a:t>
            </a:fld>
            <a:endParaRPr lang="en-US"/>
          </a:p>
        </p:txBody>
      </p:sp>
    </p:spTree>
    <p:extLst>
      <p:ext uri="{BB962C8B-B14F-4D97-AF65-F5344CB8AC3E}">
        <p14:creationId xmlns:p14="http://schemas.microsoft.com/office/powerpoint/2010/main" val="513735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16</a:t>
            </a:fld>
            <a:endParaRPr lang="en-US"/>
          </a:p>
        </p:txBody>
      </p:sp>
    </p:spTree>
    <p:extLst>
      <p:ext uri="{BB962C8B-B14F-4D97-AF65-F5344CB8AC3E}">
        <p14:creationId xmlns:p14="http://schemas.microsoft.com/office/powerpoint/2010/main" val="1160614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17</a:t>
            </a:fld>
            <a:endParaRPr lang="en-US"/>
          </a:p>
        </p:txBody>
      </p:sp>
    </p:spTree>
    <p:extLst>
      <p:ext uri="{BB962C8B-B14F-4D97-AF65-F5344CB8AC3E}">
        <p14:creationId xmlns:p14="http://schemas.microsoft.com/office/powerpoint/2010/main" val="1260340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18</a:t>
            </a:fld>
            <a:endParaRPr lang="en-US"/>
          </a:p>
        </p:txBody>
      </p:sp>
    </p:spTree>
    <p:extLst>
      <p:ext uri="{BB962C8B-B14F-4D97-AF65-F5344CB8AC3E}">
        <p14:creationId xmlns:p14="http://schemas.microsoft.com/office/powerpoint/2010/main" val="4138460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19</a:t>
            </a:fld>
            <a:endParaRPr lang="en-US"/>
          </a:p>
        </p:txBody>
      </p:sp>
    </p:spTree>
    <p:extLst>
      <p:ext uri="{BB962C8B-B14F-4D97-AF65-F5344CB8AC3E}">
        <p14:creationId xmlns:p14="http://schemas.microsoft.com/office/powerpoint/2010/main" val="39821538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20</a:t>
            </a:fld>
            <a:endParaRPr lang="en-US"/>
          </a:p>
        </p:txBody>
      </p:sp>
    </p:spTree>
    <p:extLst>
      <p:ext uri="{BB962C8B-B14F-4D97-AF65-F5344CB8AC3E}">
        <p14:creationId xmlns:p14="http://schemas.microsoft.com/office/powerpoint/2010/main" val="1141684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21</a:t>
            </a:fld>
            <a:endParaRPr lang="en-US"/>
          </a:p>
        </p:txBody>
      </p:sp>
    </p:spTree>
    <p:extLst>
      <p:ext uri="{BB962C8B-B14F-4D97-AF65-F5344CB8AC3E}">
        <p14:creationId xmlns:p14="http://schemas.microsoft.com/office/powerpoint/2010/main" val="2284445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22</a:t>
            </a:fld>
            <a:endParaRPr lang="en-US"/>
          </a:p>
        </p:txBody>
      </p:sp>
    </p:spTree>
    <p:extLst>
      <p:ext uri="{BB962C8B-B14F-4D97-AF65-F5344CB8AC3E}">
        <p14:creationId xmlns:p14="http://schemas.microsoft.com/office/powerpoint/2010/main" val="5327642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28</a:t>
            </a:fld>
            <a:endParaRPr lang="en-US"/>
          </a:p>
        </p:txBody>
      </p:sp>
    </p:spTree>
    <p:extLst>
      <p:ext uri="{BB962C8B-B14F-4D97-AF65-F5344CB8AC3E}">
        <p14:creationId xmlns:p14="http://schemas.microsoft.com/office/powerpoint/2010/main" val="1096215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2</a:t>
            </a:fld>
            <a:endParaRPr lang="en-US"/>
          </a:p>
        </p:txBody>
      </p:sp>
    </p:spTree>
    <p:extLst>
      <p:ext uri="{BB962C8B-B14F-4D97-AF65-F5344CB8AC3E}">
        <p14:creationId xmlns:p14="http://schemas.microsoft.com/office/powerpoint/2010/main" val="4147971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9</a:t>
            </a:fld>
            <a:endParaRPr lang="en-US"/>
          </a:p>
        </p:txBody>
      </p:sp>
    </p:spTree>
    <p:extLst>
      <p:ext uri="{BB962C8B-B14F-4D97-AF65-F5344CB8AC3E}">
        <p14:creationId xmlns:p14="http://schemas.microsoft.com/office/powerpoint/2010/main" val="225258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10</a:t>
            </a:fld>
            <a:endParaRPr lang="en-US"/>
          </a:p>
        </p:txBody>
      </p:sp>
    </p:spTree>
    <p:extLst>
      <p:ext uri="{BB962C8B-B14F-4D97-AF65-F5344CB8AC3E}">
        <p14:creationId xmlns:p14="http://schemas.microsoft.com/office/powerpoint/2010/main" val="3488762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11</a:t>
            </a:fld>
            <a:endParaRPr lang="en-US"/>
          </a:p>
        </p:txBody>
      </p:sp>
    </p:spTree>
    <p:extLst>
      <p:ext uri="{BB962C8B-B14F-4D97-AF65-F5344CB8AC3E}">
        <p14:creationId xmlns:p14="http://schemas.microsoft.com/office/powerpoint/2010/main" val="228993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12</a:t>
            </a:fld>
            <a:endParaRPr lang="en-US"/>
          </a:p>
        </p:txBody>
      </p:sp>
    </p:spTree>
    <p:extLst>
      <p:ext uri="{BB962C8B-B14F-4D97-AF65-F5344CB8AC3E}">
        <p14:creationId xmlns:p14="http://schemas.microsoft.com/office/powerpoint/2010/main" val="2675912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13</a:t>
            </a:fld>
            <a:endParaRPr lang="en-US"/>
          </a:p>
        </p:txBody>
      </p:sp>
    </p:spTree>
    <p:extLst>
      <p:ext uri="{BB962C8B-B14F-4D97-AF65-F5344CB8AC3E}">
        <p14:creationId xmlns:p14="http://schemas.microsoft.com/office/powerpoint/2010/main" val="1649231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14</a:t>
            </a:fld>
            <a:endParaRPr lang="en-US"/>
          </a:p>
        </p:txBody>
      </p:sp>
    </p:spTree>
    <p:extLst>
      <p:ext uri="{BB962C8B-B14F-4D97-AF65-F5344CB8AC3E}">
        <p14:creationId xmlns:p14="http://schemas.microsoft.com/office/powerpoint/2010/main" val="1854631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F08662-6F2F-4622-B9E5-47BCA2584D15}" type="slidenum">
              <a:rPr lang="en-US" smtClean="0"/>
              <a:t>15</a:t>
            </a:fld>
            <a:endParaRPr lang="en-US"/>
          </a:p>
        </p:txBody>
      </p:sp>
    </p:spTree>
    <p:extLst>
      <p:ext uri="{BB962C8B-B14F-4D97-AF65-F5344CB8AC3E}">
        <p14:creationId xmlns:p14="http://schemas.microsoft.com/office/powerpoint/2010/main" val="399402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695B9F7-2BF1-4C75-97C0-CB06D19B8A7E}" type="datetimeFigureOut">
              <a:rPr lang="en-US" smtClean="0"/>
              <a:t>3/28/2016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943171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258017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3700266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242265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smtClean="0"/>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3640506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695B9F7-2BF1-4C75-97C0-CB06D19B8A7E}" type="datetimeFigureOut">
              <a:rPr lang="en-US" smtClean="0"/>
              <a:t>3/28/2016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3951393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695B9F7-2BF1-4C75-97C0-CB06D19B8A7E}" type="datetimeFigureOut">
              <a:rPr lang="en-US" smtClean="0"/>
              <a:t>3/28/2016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1881869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95B9F7-2BF1-4C75-97C0-CB06D19B8A7E}" type="datetimeFigureOut">
              <a:rPr lang="en-US" smtClean="0"/>
              <a:t>3/28/2016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2391735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95B9F7-2BF1-4C75-97C0-CB06D19B8A7E}" type="datetimeFigureOut">
              <a:rPr lang="en-US" smtClean="0"/>
              <a:t>3/28/2016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3695436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95B9F7-2BF1-4C75-97C0-CB06D19B8A7E}" type="datetimeFigureOut">
              <a:rPr lang="en-US" smtClean="0"/>
              <a:t>3/28/2016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4109379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95B9F7-2BF1-4C75-97C0-CB06D19B8A7E}" type="datetimeFigureOut">
              <a:rPr lang="en-US" smtClean="0"/>
              <a:t>3/28/2016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279933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2754892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95B9F7-2BF1-4C75-97C0-CB06D19B8A7E}" type="datetimeFigureOut">
              <a:rPr lang="en-US" smtClean="0"/>
              <a:t>3/28/2016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322374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95B9F7-2BF1-4C75-97C0-CB06D19B8A7E}" type="datetimeFigureOut">
              <a:rPr lang="en-US" smtClean="0"/>
              <a:t>3/28/2016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163374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5B9F7-2BF1-4C75-97C0-CB06D19B8A7E}" type="datetimeFigureOut">
              <a:rPr lang="en-US" smtClean="0"/>
              <a:t>3/28/2016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416545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175627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5B9F7-2BF1-4C75-97C0-CB06D19B8A7E}" type="datetimeFigureOut">
              <a:rPr lang="en-US" smtClean="0"/>
              <a:t>3/28/2016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CDC75-DEBE-4009-A040-54E4E4496F93}" type="slidenum">
              <a:rPr lang="en-US" smtClean="0"/>
              <a:t>‹#›</a:t>
            </a:fld>
            <a:endParaRPr lang="en-US"/>
          </a:p>
        </p:txBody>
      </p:sp>
    </p:spTree>
    <p:extLst>
      <p:ext uri="{BB962C8B-B14F-4D97-AF65-F5344CB8AC3E}">
        <p14:creationId xmlns:p14="http://schemas.microsoft.com/office/powerpoint/2010/main" val="828416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2695B9F7-2BF1-4C75-97C0-CB06D19B8A7E}" type="datetimeFigureOut">
              <a:rPr lang="en-US" smtClean="0"/>
              <a:t>3/28/2016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9BECDC75-DEBE-4009-A040-54E4E4496F93}" type="slidenum">
              <a:rPr lang="en-US" smtClean="0"/>
              <a:t>‹#›</a:t>
            </a:fld>
            <a:endParaRPr lang="en-US"/>
          </a:p>
        </p:txBody>
      </p:sp>
    </p:spTree>
    <p:extLst>
      <p:ext uri="{BB962C8B-B14F-4D97-AF65-F5344CB8AC3E}">
        <p14:creationId xmlns:p14="http://schemas.microsoft.com/office/powerpoint/2010/main" val="475418873"/>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1"/>
            <a:ext cx="8534400" cy="1752599"/>
          </a:xfrm>
        </p:spPr>
        <p:txBody>
          <a:bodyPr>
            <a:normAutofit fontScale="90000"/>
          </a:bodyPr>
          <a:lstStyle/>
          <a:p>
            <a:pPr algn="ctr"/>
            <a:r>
              <a:rPr lang="en-US" dirty="0" smtClean="0"/>
              <a:t/>
            </a:r>
            <a:br>
              <a:rPr lang="en-US" dirty="0" smtClean="0"/>
            </a:br>
            <a:r>
              <a:rPr lang="en-US" dirty="0" smtClean="0"/>
              <a:t>Landlord-Tenant Basics</a:t>
            </a:r>
            <a:endParaRPr lang="en-US" dirty="0"/>
          </a:p>
        </p:txBody>
      </p:sp>
      <p:sp>
        <p:nvSpPr>
          <p:cNvPr id="3" name="Subtitle 2"/>
          <p:cNvSpPr>
            <a:spLocks noGrp="1"/>
          </p:cNvSpPr>
          <p:nvPr>
            <p:ph type="subTitle" idx="1"/>
          </p:nvPr>
        </p:nvSpPr>
        <p:spPr>
          <a:xfrm>
            <a:off x="1009442" y="2667000"/>
            <a:ext cx="7117180" cy="2971800"/>
          </a:xfrm>
        </p:spPr>
        <p:txBody>
          <a:bodyPr>
            <a:normAutofit fontScale="92500" lnSpcReduction="20000"/>
          </a:bodyPr>
          <a:lstStyle/>
          <a:p>
            <a:pPr algn="ctr"/>
            <a:endParaRPr lang="en-US" sz="2200" dirty="0" smtClean="0"/>
          </a:p>
          <a:p>
            <a:pPr algn="ctr"/>
            <a:endParaRPr lang="en-US" sz="2200" dirty="0"/>
          </a:p>
          <a:p>
            <a:pPr algn="ctr"/>
            <a:endParaRPr lang="en-US" sz="2200" dirty="0" smtClean="0"/>
          </a:p>
          <a:p>
            <a:pPr algn="ctr"/>
            <a:r>
              <a:rPr lang="en-US" sz="2200" dirty="0" smtClean="0"/>
              <a:t>Tennessee Faith &amp; Justice Alliance</a:t>
            </a:r>
            <a:endParaRPr lang="en-US" sz="2200" dirty="0"/>
          </a:p>
          <a:p>
            <a:pPr algn="ctr"/>
            <a:endParaRPr lang="en-US" sz="2200" dirty="0" smtClean="0"/>
          </a:p>
          <a:p>
            <a:pPr algn="ctr"/>
            <a:r>
              <a:rPr lang="en-US" sz="2200" dirty="0" smtClean="0"/>
              <a:t>March 31, 2016</a:t>
            </a:r>
          </a:p>
          <a:p>
            <a:pPr algn="ctr"/>
            <a:endParaRPr lang="en-US" sz="2200" dirty="0"/>
          </a:p>
          <a:p>
            <a:pPr algn="ctr"/>
            <a:r>
              <a:rPr lang="en-US" sz="2200" dirty="0" smtClean="0"/>
              <a:t>Christina </a:t>
            </a:r>
            <a:r>
              <a:rPr lang="en-US" sz="2200" dirty="0" err="1" smtClean="0"/>
              <a:t>Magráns</a:t>
            </a:r>
            <a:endParaRPr lang="en-US" sz="2200" dirty="0" smtClean="0"/>
          </a:p>
          <a:p>
            <a:pPr algn="ctr"/>
            <a:r>
              <a:rPr lang="en-US" sz="2200" dirty="0" smtClean="0"/>
              <a:t>Legal Aid of East Tennessee</a:t>
            </a:r>
          </a:p>
          <a:p>
            <a:pPr algn="ctr"/>
            <a:endParaRPr lang="en-US" sz="2200" dirty="0"/>
          </a:p>
          <a:p>
            <a:pPr algn="ctr"/>
            <a:endParaRPr lang="en-US" sz="2200" dirty="0" smtClean="0"/>
          </a:p>
        </p:txBody>
      </p:sp>
    </p:spTree>
    <p:extLst>
      <p:ext uri="{BB962C8B-B14F-4D97-AF65-F5344CB8AC3E}">
        <p14:creationId xmlns:p14="http://schemas.microsoft.com/office/powerpoint/2010/main" val="42638367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ctr"/>
            <a:r>
              <a:rPr lang="en-US" sz="6000" dirty="0" smtClean="0"/>
              <a:t>FHA: Protected Classes </a:t>
            </a:r>
            <a:endParaRPr lang="en-US" sz="6000" dirty="0"/>
          </a:p>
        </p:txBody>
      </p:sp>
      <p:sp>
        <p:nvSpPr>
          <p:cNvPr id="3" name="Content Placeholder 2"/>
          <p:cNvSpPr>
            <a:spLocks noGrp="1"/>
          </p:cNvSpPr>
          <p:nvPr>
            <p:ph idx="1"/>
          </p:nvPr>
        </p:nvSpPr>
        <p:spPr>
          <a:xfrm>
            <a:off x="457200" y="1828800"/>
            <a:ext cx="8305799" cy="4419600"/>
          </a:xfrm>
        </p:spPr>
        <p:txBody>
          <a:bodyPr>
            <a:normAutofit fontScale="92500" lnSpcReduction="10000"/>
          </a:bodyPr>
          <a:lstStyle/>
          <a:p>
            <a:r>
              <a:rPr lang="en-US" sz="3000" dirty="0" smtClean="0"/>
              <a:t>Race </a:t>
            </a:r>
          </a:p>
          <a:p>
            <a:r>
              <a:rPr lang="en-US" sz="3000" dirty="0" smtClean="0"/>
              <a:t>Color</a:t>
            </a:r>
          </a:p>
          <a:p>
            <a:r>
              <a:rPr lang="en-US" sz="3000" dirty="0"/>
              <a:t>National Origin</a:t>
            </a:r>
          </a:p>
          <a:p>
            <a:r>
              <a:rPr lang="en-US" sz="3000" dirty="0" smtClean="0"/>
              <a:t>Religion </a:t>
            </a:r>
          </a:p>
          <a:p>
            <a:r>
              <a:rPr lang="en-US" sz="3000" dirty="0" smtClean="0"/>
              <a:t>Creed (Tennessee protection)</a:t>
            </a:r>
          </a:p>
          <a:p>
            <a:r>
              <a:rPr lang="en-US" sz="3000" dirty="0" smtClean="0"/>
              <a:t>Family Status (number of children)</a:t>
            </a:r>
          </a:p>
          <a:p>
            <a:r>
              <a:rPr lang="en-US" sz="3000" dirty="0" smtClean="0"/>
              <a:t>Gender</a:t>
            </a:r>
          </a:p>
          <a:p>
            <a:r>
              <a:rPr lang="en-US" sz="3000" dirty="0" smtClean="0"/>
              <a:t>Disability or Handicap</a:t>
            </a:r>
          </a:p>
          <a:p>
            <a:r>
              <a:rPr lang="en-US" sz="3000" dirty="0" smtClean="0"/>
              <a:t>Note: Sexual orientation, gender identity, and marital status may be added soon under HUD rules</a:t>
            </a:r>
          </a:p>
          <a:p>
            <a:endParaRPr lang="en-US" dirty="0" smtClean="0"/>
          </a:p>
        </p:txBody>
      </p:sp>
    </p:spTree>
    <p:extLst>
      <p:ext uri="{BB962C8B-B14F-4D97-AF65-F5344CB8AC3E}">
        <p14:creationId xmlns:p14="http://schemas.microsoft.com/office/powerpoint/2010/main" val="3957840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391400" cy="924475"/>
          </a:xfrm>
        </p:spPr>
        <p:txBody>
          <a:bodyPr>
            <a:noAutofit/>
          </a:bodyPr>
          <a:lstStyle/>
          <a:p>
            <a:pPr algn="ctr"/>
            <a:r>
              <a:rPr lang="en-US" sz="6000" dirty="0" smtClean="0"/>
              <a:t>FHA: Markets Covered</a:t>
            </a:r>
            <a:br>
              <a:rPr lang="en-US" sz="6000" dirty="0" smtClean="0"/>
            </a:br>
            <a:endParaRPr lang="en-US" sz="6000" dirty="0"/>
          </a:p>
        </p:txBody>
      </p:sp>
      <p:sp>
        <p:nvSpPr>
          <p:cNvPr id="3" name="Content Placeholder 2"/>
          <p:cNvSpPr>
            <a:spLocks noGrp="1"/>
          </p:cNvSpPr>
          <p:nvPr>
            <p:ph idx="1"/>
          </p:nvPr>
        </p:nvSpPr>
        <p:spPr>
          <a:xfrm>
            <a:off x="457200" y="1676400"/>
            <a:ext cx="8229599" cy="4800599"/>
          </a:xfrm>
        </p:spPr>
        <p:txBody>
          <a:bodyPr>
            <a:normAutofit/>
          </a:bodyPr>
          <a:lstStyle/>
          <a:p>
            <a:r>
              <a:rPr lang="en-US" sz="3000" dirty="0" smtClean="0"/>
              <a:t>The Fair Housing Act applies to </a:t>
            </a:r>
            <a:r>
              <a:rPr lang="en-US" sz="3000" u="sng" dirty="0" smtClean="0"/>
              <a:t>dwellings</a:t>
            </a:r>
            <a:r>
              <a:rPr lang="en-US" sz="3000" dirty="0" smtClean="0"/>
              <a:t> and the </a:t>
            </a:r>
            <a:r>
              <a:rPr lang="en-US" sz="3000" u="sng" dirty="0" smtClean="0"/>
              <a:t>rental, sale, and use</a:t>
            </a:r>
            <a:r>
              <a:rPr lang="en-US" sz="3000" dirty="0" smtClean="0"/>
              <a:t> of those dwellings</a:t>
            </a:r>
          </a:p>
          <a:p>
            <a:r>
              <a:rPr lang="en-US" sz="3000" dirty="0" smtClean="0"/>
              <a:t>Applies to private landlords, HOAs, subsidized housing, public housing, Section 8 landlords, etc.</a:t>
            </a:r>
          </a:p>
          <a:p>
            <a:r>
              <a:rPr lang="en-US" sz="3000" dirty="0" smtClean="0"/>
              <a:t>It also applies to special markets concerning housing including:</a:t>
            </a:r>
          </a:p>
          <a:p>
            <a:pPr lvl="1"/>
            <a:r>
              <a:rPr lang="en-US" sz="2500" dirty="0" smtClean="0"/>
              <a:t>Lending </a:t>
            </a:r>
          </a:p>
          <a:p>
            <a:pPr lvl="1"/>
            <a:r>
              <a:rPr lang="en-US" sz="2500" dirty="0" smtClean="0"/>
              <a:t>Insurance</a:t>
            </a:r>
          </a:p>
          <a:p>
            <a:pPr lvl="1"/>
            <a:r>
              <a:rPr lang="en-US" sz="2500" dirty="0" smtClean="0"/>
              <a:t>Publishing </a:t>
            </a:r>
          </a:p>
          <a:p>
            <a:pPr lvl="1"/>
            <a:r>
              <a:rPr lang="en-US" sz="2500" dirty="0" smtClean="0"/>
              <a:t>Advertising</a:t>
            </a:r>
          </a:p>
          <a:p>
            <a:endParaRPr lang="en-US" dirty="0"/>
          </a:p>
        </p:txBody>
      </p:sp>
    </p:spTree>
    <p:extLst>
      <p:ext uri="{BB962C8B-B14F-4D97-AF65-F5344CB8AC3E}">
        <p14:creationId xmlns:p14="http://schemas.microsoft.com/office/powerpoint/2010/main" val="42130707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58200" cy="1600200"/>
          </a:xfrm>
        </p:spPr>
        <p:txBody>
          <a:bodyPr>
            <a:noAutofit/>
          </a:bodyPr>
          <a:lstStyle/>
          <a:p>
            <a:pPr algn="ctr"/>
            <a:r>
              <a:rPr lang="en-US" sz="4800" dirty="0" smtClean="0"/>
              <a:t>Discrimination under the FHA</a:t>
            </a:r>
            <a:br>
              <a:rPr lang="en-US" sz="4800" dirty="0" smtClean="0"/>
            </a:br>
            <a:r>
              <a:rPr lang="en-US" sz="4800" dirty="0" smtClean="0"/>
              <a:t>42 U.S.C. §§ 3604 &amp; 3617</a:t>
            </a:r>
            <a:endParaRPr lang="en-US" sz="4800" dirty="0"/>
          </a:p>
        </p:txBody>
      </p:sp>
      <p:sp>
        <p:nvSpPr>
          <p:cNvPr id="3" name="Content Placeholder 2"/>
          <p:cNvSpPr>
            <a:spLocks noGrp="1"/>
          </p:cNvSpPr>
          <p:nvPr>
            <p:ph idx="1"/>
          </p:nvPr>
        </p:nvSpPr>
        <p:spPr>
          <a:xfrm>
            <a:off x="381000" y="2133600"/>
            <a:ext cx="8458200" cy="4410998"/>
          </a:xfrm>
        </p:spPr>
        <p:txBody>
          <a:bodyPr>
            <a:noAutofit/>
          </a:bodyPr>
          <a:lstStyle/>
          <a:p>
            <a:r>
              <a:rPr lang="en-US" dirty="0" smtClean="0"/>
              <a:t>Applying different or harsher terms to those in protected classes</a:t>
            </a:r>
          </a:p>
          <a:p>
            <a:r>
              <a:rPr lang="en-US" dirty="0" smtClean="0"/>
              <a:t>Evicting due to status in a protected class</a:t>
            </a:r>
          </a:p>
          <a:p>
            <a:r>
              <a:rPr lang="en-US" dirty="0" smtClean="0"/>
              <a:t>Lying </a:t>
            </a:r>
            <a:r>
              <a:rPr lang="en-US" dirty="0"/>
              <a:t>about availability </a:t>
            </a:r>
            <a:endParaRPr lang="en-US" dirty="0" smtClean="0"/>
          </a:p>
          <a:p>
            <a:r>
              <a:rPr lang="en-US" dirty="0" smtClean="0"/>
              <a:t>“</a:t>
            </a:r>
            <a:r>
              <a:rPr lang="en-US" dirty="0"/>
              <a:t>Blockbusting” </a:t>
            </a:r>
            <a:endParaRPr lang="en-US" dirty="0" smtClean="0"/>
          </a:p>
          <a:p>
            <a:r>
              <a:rPr lang="en-US" dirty="0" smtClean="0"/>
              <a:t>Harassing</a:t>
            </a:r>
            <a:r>
              <a:rPr lang="en-US" dirty="0"/>
              <a:t>, intimidating, coercing someone on account of membership in a protected class (i.e. retaliation for pursuing, or helping another pursue, their Fair Housing </a:t>
            </a:r>
            <a:r>
              <a:rPr lang="en-US" dirty="0" smtClean="0"/>
              <a:t>rights)</a:t>
            </a:r>
          </a:p>
          <a:p>
            <a:r>
              <a:rPr lang="en-US" dirty="0" smtClean="0"/>
              <a:t>Refusing to allow reasonable modifications or reasonable accommodations for tenants with disabilities/handicaps </a:t>
            </a:r>
          </a:p>
          <a:p>
            <a:r>
              <a:rPr lang="en-US" dirty="0" smtClean="0"/>
              <a:t>Other </a:t>
            </a:r>
            <a:r>
              <a:rPr lang="en-US" dirty="0"/>
              <a:t>acts concerning residential </a:t>
            </a:r>
            <a:r>
              <a:rPr lang="en-US" dirty="0" smtClean="0"/>
              <a:t>housing</a:t>
            </a:r>
            <a:endParaRPr lang="en-US" dirty="0"/>
          </a:p>
          <a:p>
            <a:endParaRPr lang="en-US" dirty="0"/>
          </a:p>
        </p:txBody>
      </p:sp>
    </p:spTree>
    <p:extLst>
      <p:ext uri="{BB962C8B-B14F-4D97-AF65-F5344CB8AC3E}">
        <p14:creationId xmlns:p14="http://schemas.microsoft.com/office/powerpoint/2010/main" val="4576073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75724"/>
            <a:ext cx="7620000" cy="924475"/>
          </a:xfrm>
        </p:spPr>
        <p:txBody>
          <a:bodyPr>
            <a:normAutofit fontScale="90000"/>
          </a:bodyPr>
          <a:lstStyle/>
          <a:p>
            <a:pPr algn="ctr"/>
            <a:r>
              <a:rPr lang="en-US" sz="5000" dirty="0" smtClean="0"/>
              <a:t>FHA: Disabilities &amp; Handicaps</a:t>
            </a:r>
            <a:endParaRPr lang="en-US" sz="5000" dirty="0"/>
          </a:p>
        </p:txBody>
      </p:sp>
      <p:sp>
        <p:nvSpPr>
          <p:cNvPr id="3" name="Content Placeholder 2"/>
          <p:cNvSpPr>
            <a:spLocks noGrp="1"/>
          </p:cNvSpPr>
          <p:nvPr>
            <p:ph idx="1"/>
          </p:nvPr>
        </p:nvSpPr>
        <p:spPr>
          <a:xfrm>
            <a:off x="381000" y="1807361"/>
            <a:ext cx="8382000" cy="4669639"/>
          </a:xfrm>
        </p:spPr>
        <p:txBody>
          <a:bodyPr>
            <a:normAutofit/>
          </a:bodyPr>
          <a:lstStyle/>
          <a:p>
            <a:r>
              <a:rPr lang="en-US" sz="2700" dirty="0" smtClean="0"/>
              <a:t>Handicap v. disability</a:t>
            </a:r>
          </a:p>
          <a:p>
            <a:pPr lvl="1"/>
            <a:r>
              <a:rPr lang="en-US" sz="2400" dirty="0" smtClean="0"/>
              <a:t>They are essentially the same. Federal law uses the term “handicap” while state law uses the term “disability.”</a:t>
            </a:r>
          </a:p>
          <a:p>
            <a:r>
              <a:rPr lang="en-US" sz="2700" dirty="0" smtClean="0"/>
              <a:t>What is a disability/handicap under Fair Housing law?</a:t>
            </a:r>
          </a:p>
          <a:p>
            <a:pPr lvl="1"/>
            <a:r>
              <a:rPr lang="en-US" sz="2400" dirty="0" smtClean="0"/>
              <a:t>Tenant has a physical </a:t>
            </a:r>
            <a:r>
              <a:rPr lang="en-US" sz="2400" dirty="0"/>
              <a:t>or mental impairment that substantially limits </a:t>
            </a:r>
            <a:r>
              <a:rPr lang="en-US" sz="2400" dirty="0" smtClean="0"/>
              <a:t>1 or </a:t>
            </a:r>
            <a:r>
              <a:rPr lang="en-US" sz="2400" dirty="0"/>
              <a:t>more </a:t>
            </a:r>
            <a:r>
              <a:rPr lang="en-US" sz="2400" dirty="0" smtClean="0"/>
              <a:t>major </a:t>
            </a:r>
            <a:r>
              <a:rPr lang="en-US" sz="2400" dirty="0"/>
              <a:t>life </a:t>
            </a:r>
            <a:r>
              <a:rPr lang="en-US" sz="2400" dirty="0" smtClean="0"/>
              <a:t>activities, OR</a:t>
            </a:r>
          </a:p>
          <a:p>
            <a:pPr lvl="1"/>
            <a:r>
              <a:rPr lang="en-US" sz="2400" dirty="0" smtClean="0"/>
              <a:t>Tenant has a record </a:t>
            </a:r>
            <a:r>
              <a:rPr lang="en-US" sz="2400" dirty="0"/>
              <a:t>of having such an </a:t>
            </a:r>
            <a:r>
              <a:rPr lang="en-US" sz="2400" dirty="0" smtClean="0"/>
              <a:t>impairment, OR</a:t>
            </a:r>
          </a:p>
          <a:p>
            <a:pPr lvl="1"/>
            <a:r>
              <a:rPr lang="en-US" sz="2400" dirty="0" smtClean="0"/>
              <a:t>Tenant is regarded </a:t>
            </a:r>
            <a:r>
              <a:rPr lang="en-US" sz="2400" dirty="0"/>
              <a:t>as having such an </a:t>
            </a:r>
            <a:r>
              <a:rPr lang="en-US" sz="2400" dirty="0" smtClean="0"/>
              <a:t>impairment</a:t>
            </a:r>
          </a:p>
          <a:p>
            <a:r>
              <a:rPr lang="en-US" sz="2700" dirty="0" smtClean="0"/>
              <a:t>NOT as strict a definition as the one Social Security </a:t>
            </a:r>
            <a:r>
              <a:rPr lang="en-US" sz="2700" dirty="0"/>
              <a:t>u</a:t>
            </a:r>
            <a:r>
              <a:rPr lang="en-US" sz="2700" dirty="0" smtClean="0"/>
              <a:t>ses, so a tenant can be disabled for Fair Housing purposes but not be receiving SS funds</a:t>
            </a:r>
            <a:endParaRPr lang="en-US" sz="2700" dirty="0"/>
          </a:p>
        </p:txBody>
      </p:sp>
    </p:spTree>
    <p:extLst>
      <p:ext uri="{BB962C8B-B14F-4D97-AF65-F5344CB8AC3E}">
        <p14:creationId xmlns:p14="http://schemas.microsoft.com/office/powerpoint/2010/main" val="282356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099" y="685800"/>
            <a:ext cx="7543800" cy="1219200"/>
          </a:xfrm>
        </p:spPr>
        <p:txBody>
          <a:bodyPr>
            <a:noAutofit/>
          </a:bodyPr>
          <a:lstStyle/>
          <a:p>
            <a:pPr algn="ctr"/>
            <a:r>
              <a:rPr lang="en-US" sz="4700" dirty="0" smtClean="0"/>
              <a:t>FHA: Disabilities </a:t>
            </a:r>
            <a:br>
              <a:rPr lang="en-US" sz="4700" dirty="0" smtClean="0"/>
            </a:br>
            <a:r>
              <a:rPr lang="en-US" sz="4700" dirty="0" smtClean="0"/>
              <a:t>&amp;Handicaps (</a:t>
            </a:r>
            <a:r>
              <a:rPr lang="en-US" sz="4700" dirty="0" err="1" smtClean="0"/>
              <a:t>ctd</a:t>
            </a:r>
            <a:r>
              <a:rPr lang="en-US" sz="4700" dirty="0" smtClean="0"/>
              <a:t>.)</a:t>
            </a:r>
            <a:endParaRPr lang="en-US" sz="4700" dirty="0"/>
          </a:p>
        </p:txBody>
      </p:sp>
      <p:sp>
        <p:nvSpPr>
          <p:cNvPr id="3" name="Content Placeholder 2"/>
          <p:cNvSpPr>
            <a:spLocks noGrp="1"/>
          </p:cNvSpPr>
          <p:nvPr>
            <p:ph idx="1"/>
          </p:nvPr>
        </p:nvSpPr>
        <p:spPr>
          <a:xfrm>
            <a:off x="381000" y="2057400"/>
            <a:ext cx="8382000" cy="4419600"/>
          </a:xfrm>
        </p:spPr>
        <p:txBody>
          <a:bodyPr>
            <a:normAutofit lnSpcReduction="10000"/>
          </a:bodyPr>
          <a:lstStyle/>
          <a:p>
            <a:r>
              <a:rPr lang="en-US" sz="3000" dirty="0" smtClean="0"/>
              <a:t>Disabilities/handicaps are not always obvious</a:t>
            </a:r>
          </a:p>
          <a:p>
            <a:pPr lvl="1"/>
            <a:r>
              <a:rPr lang="en-US" sz="2500" dirty="0" smtClean="0"/>
              <a:t>Asthma</a:t>
            </a:r>
          </a:p>
          <a:p>
            <a:pPr lvl="1"/>
            <a:r>
              <a:rPr lang="en-US" sz="2500" dirty="0" smtClean="0"/>
              <a:t>Depression</a:t>
            </a:r>
          </a:p>
          <a:p>
            <a:pPr lvl="1"/>
            <a:r>
              <a:rPr lang="en-US" sz="2500" dirty="0" smtClean="0"/>
              <a:t>Substance abuse (</a:t>
            </a:r>
            <a:r>
              <a:rPr lang="en-US" sz="2500" u="sng" dirty="0" smtClean="0"/>
              <a:t>legal</a:t>
            </a:r>
            <a:r>
              <a:rPr lang="en-US" sz="2500" dirty="0" smtClean="0"/>
              <a:t> drugs only)</a:t>
            </a:r>
          </a:p>
          <a:p>
            <a:pPr lvl="1"/>
            <a:r>
              <a:rPr lang="en-US" sz="2500" dirty="0" smtClean="0"/>
              <a:t>Arthritis</a:t>
            </a:r>
          </a:p>
          <a:p>
            <a:r>
              <a:rPr lang="en-US" sz="3000" dirty="0" smtClean="0"/>
              <a:t>Exceptions: FHA does not protect:</a:t>
            </a:r>
          </a:p>
          <a:p>
            <a:pPr lvl="1"/>
            <a:r>
              <a:rPr lang="en-US" sz="2500" dirty="0" smtClean="0"/>
              <a:t>Abusers of illegal drugs</a:t>
            </a:r>
          </a:p>
          <a:p>
            <a:pPr lvl="1"/>
            <a:r>
              <a:rPr lang="en-US" sz="2500" dirty="0" smtClean="0"/>
              <a:t>Sex offenders</a:t>
            </a:r>
          </a:p>
          <a:p>
            <a:pPr lvl="1"/>
            <a:r>
              <a:rPr lang="en-US" sz="2500" dirty="0" smtClean="0"/>
              <a:t>Juvenile offenders</a:t>
            </a:r>
          </a:p>
          <a:p>
            <a:pPr lvl="1"/>
            <a:r>
              <a:rPr lang="en-US" sz="2500" dirty="0" smtClean="0"/>
              <a:t>Those who pose a non-speculative direct threat to others, where the threat </a:t>
            </a:r>
            <a:r>
              <a:rPr lang="en-US" sz="2500" u="sng" dirty="0" smtClean="0"/>
              <a:t>also</a:t>
            </a:r>
            <a:r>
              <a:rPr lang="en-US" sz="2500" dirty="0" smtClean="0"/>
              <a:t> cannot be reasonably reduced or eliminated</a:t>
            </a:r>
          </a:p>
        </p:txBody>
      </p:sp>
    </p:spTree>
    <p:extLst>
      <p:ext uri="{BB962C8B-B14F-4D97-AF65-F5344CB8AC3E}">
        <p14:creationId xmlns:p14="http://schemas.microsoft.com/office/powerpoint/2010/main" val="185227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75724"/>
            <a:ext cx="8382000" cy="924475"/>
          </a:xfrm>
        </p:spPr>
        <p:txBody>
          <a:bodyPr>
            <a:normAutofit/>
          </a:bodyPr>
          <a:lstStyle/>
          <a:p>
            <a:pPr algn="ctr"/>
            <a:r>
              <a:rPr lang="en-US" sz="5000" dirty="0" smtClean="0"/>
              <a:t>FHA: Reasonable Modifications</a:t>
            </a:r>
            <a:endParaRPr lang="en-US" sz="5000" dirty="0"/>
          </a:p>
        </p:txBody>
      </p:sp>
      <p:sp>
        <p:nvSpPr>
          <p:cNvPr id="3" name="Content Placeholder 2"/>
          <p:cNvSpPr>
            <a:spLocks noGrp="1"/>
          </p:cNvSpPr>
          <p:nvPr>
            <p:ph idx="1"/>
          </p:nvPr>
        </p:nvSpPr>
        <p:spPr>
          <a:xfrm>
            <a:off x="609600" y="1752600"/>
            <a:ext cx="8077200" cy="4724400"/>
          </a:xfrm>
        </p:spPr>
        <p:txBody>
          <a:bodyPr>
            <a:normAutofit/>
          </a:bodyPr>
          <a:lstStyle/>
          <a:p>
            <a:r>
              <a:rPr lang="en-US" sz="2600" dirty="0" smtClean="0"/>
              <a:t>Tenant with a disability/handicap needs to modify a physical aspect of the property due to the disability/handicap</a:t>
            </a:r>
          </a:p>
          <a:p>
            <a:pPr lvl="1"/>
            <a:r>
              <a:rPr lang="en-US" sz="2400" dirty="0" smtClean="0"/>
              <a:t>Example: grab bars in a bathroom, removal of cabinets under sinks in a kitchen for wheelchair, etc.</a:t>
            </a:r>
          </a:p>
          <a:p>
            <a:r>
              <a:rPr lang="en-US" sz="2600" u="sng" dirty="0" smtClean="0"/>
              <a:t>If the tenant meets the definition of disabled or handicapped, then the LL normally must grant permission for the modification</a:t>
            </a:r>
          </a:p>
        </p:txBody>
      </p:sp>
    </p:spTree>
    <p:extLst>
      <p:ext uri="{BB962C8B-B14F-4D97-AF65-F5344CB8AC3E}">
        <p14:creationId xmlns:p14="http://schemas.microsoft.com/office/powerpoint/2010/main" val="267133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924475"/>
          </a:xfrm>
        </p:spPr>
        <p:txBody>
          <a:bodyPr>
            <a:normAutofit/>
          </a:bodyPr>
          <a:lstStyle/>
          <a:p>
            <a:pPr algn="ctr"/>
            <a:r>
              <a:rPr lang="en-US" dirty="0" smtClean="0"/>
              <a:t>Notes on Reasonable Modifications</a:t>
            </a:r>
            <a:endParaRPr lang="en-US" dirty="0"/>
          </a:p>
        </p:txBody>
      </p:sp>
      <p:sp>
        <p:nvSpPr>
          <p:cNvPr id="3" name="Content Placeholder 2"/>
          <p:cNvSpPr>
            <a:spLocks noGrp="1"/>
          </p:cNvSpPr>
          <p:nvPr>
            <p:ph idx="1"/>
          </p:nvPr>
        </p:nvSpPr>
        <p:spPr>
          <a:xfrm>
            <a:off x="342900" y="1600200"/>
            <a:ext cx="8458200" cy="4898239"/>
          </a:xfrm>
        </p:spPr>
        <p:txBody>
          <a:bodyPr>
            <a:normAutofit fontScale="92500" lnSpcReduction="10000"/>
          </a:bodyPr>
          <a:lstStyle/>
          <a:p>
            <a:r>
              <a:rPr lang="en-US" dirty="0" smtClean="0"/>
              <a:t>Tenant </a:t>
            </a:r>
            <a:r>
              <a:rPr lang="en-US" dirty="0"/>
              <a:t>may be responsible for </a:t>
            </a:r>
            <a:r>
              <a:rPr lang="en-US" dirty="0" smtClean="0"/>
              <a:t>payment </a:t>
            </a:r>
            <a:r>
              <a:rPr lang="en-US" dirty="0"/>
              <a:t>if the property is built before March 30, </a:t>
            </a:r>
            <a:r>
              <a:rPr lang="en-US" dirty="0" smtClean="0"/>
              <a:t>1991</a:t>
            </a:r>
            <a:endParaRPr lang="en-US" dirty="0"/>
          </a:p>
          <a:p>
            <a:r>
              <a:rPr lang="en-US" dirty="0" smtClean="0"/>
              <a:t>Tenant </a:t>
            </a:r>
            <a:r>
              <a:rPr lang="en-US" dirty="0"/>
              <a:t>may have to undo the modifications upon </a:t>
            </a:r>
            <a:r>
              <a:rPr lang="en-US" dirty="0" smtClean="0"/>
              <a:t>vacating</a:t>
            </a:r>
          </a:p>
          <a:p>
            <a:pPr lvl="1"/>
            <a:r>
              <a:rPr lang="en-US" dirty="0" smtClean="0"/>
              <a:t>Example: remove grab bars, but not restore a widened door frame</a:t>
            </a:r>
            <a:endParaRPr lang="en-US" dirty="0"/>
          </a:p>
          <a:p>
            <a:r>
              <a:rPr lang="en-US" dirty="0"/>
              <a:t>Tenant is responsible for maintenance of the </a:t>
            </a:r>
            <a:r>
              <a:rPr lang="en-US" dirty="0" smtClean="0"/>
              <a:t>modification</a:t>
            </a:r>
          </a:p>
          <a:p>
            <a:r>
              <a:rPr lang="en-US" dirty="0" smtClean="0"/>
              <a:t>LL can require tenant to get building permits if required</a:t>
            </a:r>
          </a:p>
          <a:p>
            <a:r>
              <a:rPr lang="en-US" dirty="0" smtClean="0"/>
              <a:t>LL can require that the modification be made in a “workmanlike manner.” LL, however, cannot require any particular contractor</a:t>
            </a:r>
          </a:p>
          <a:p>
            <a:r>
              <a:rPr lang="en-US" dirty="0" smtClean="0"/>
              <a:t>LL cannot require more expensive plans, unless the LL agrees to pay for the excess cost</a:t>
            </a:r>
          </a:p>
          <a:p>
            <a:r>
              <a:rPr lang="en-US" dirty="0" smtClean="0"/>
              <a:t>LL cannot usually require an alternative design, especially if the modification must be removed when tenant leaves</a:t>
            </a:r>
          </a:p>
          <a:p>
            <a:r>
              <a:rPr lang="en-US" dirty="0" smtClean="0"/>
              <a:t>HUD rules have additional protections for tenants in subsidized housing</a:t>
            </a:r>
          </a:p>
          <a:p>
            <a:pPr lvl="1"/>
            <a:endParaRPr lang="en-US" dirty="0"/>
          </a:p>
          <a:p>
            <a:endParaRPr lang="en-US" dirty="0"/>
          </a:p>
        </p:txBody>
      </p:sp>
    </p:spTree>
    <p:extLst>
      <p:ext uri="{BB962C8B-B14F-4D97-AF65-F5344CB8AC3E}">
        <p14:creationId xmlns:p14="http://schemas.microsoft.com/office/powerpoint/2010/main" val="203227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500" dirty="0" smtClean="0"/>
              <a:t>More Information</a:t>
            </a:r>
            <a:br>
              <a:rPr lang="en-US" sz="4500" dirty="0" smtClean="0"/>
            </a:br>
            <a:r>
              <a:rPr lang="en-US" sz="4500" dirty="0" smtClean="0"/>
              <a:t>on Reasonable Modifications: </a:t>
            </a:r>
            <a:endParaRPr lang="en-US" sz="4500" dirty="0"/>
          </a:p>
        </p:txBody>
      </p:sp>
      <p:sp>
        <p:nvSpPr>
          <p:cNvPr id="3" name="Content Placeholder 2"/>
          <p:cNvSpPr>
            <a:spLocks noGrp="1"/>
          </p:cNvSpPr>
          <p:nvPr>
            <p:ph idx="1"/>
          </p:nvPr>
        </p:nvSpPr>
        <p:spPr>
          <a:xfrm>
            <a:off x="628650" y="2209800"/>
            <a:ext cx="7848600" cy="4051437"/>
          </a:xfrm>
        </p:spPr>
        <p:txBody>
          <a:bodyPr>
            <a:normAutofit/>
          </a:bodyPr>
          <a:lstStyle/>
          <a:p>
            <a:r>
              <a:rPr lang="en-US" sz="3000" dirty="0" smtClean="0"/>
              <a:t>Joint Statement from the Department of Housing and Urban Development and the Department of Justice, March 5, 2008 on Reasonable Modifications available at:</a:t>
            </a:r>
            <a:br>
              <a:rPr lang="en-US" sz="3000" dirty="0" smtClean="0"/>
            </a:br>
            <a:r>
              <a:rPr lang="en-US" sz="3000" dirty="0" smtClean="0"/>
              <a:t/>
            </a:r>
            <a:br>
              <a:rPr lang="en-US" sz="3000" dirty="0" smtClean="0"/>
            </a:br>
            <a:r>
              <a:rPr lang="en-US" sz="3000" dirty="0" smtClean="0"/>
              <a:t/>
            </a:r>
            <a:br>
              <a:rPr lang="en-US" sz="3000" dirty="0" smtClean="0"/>
            </a:br>
            <a:r>
              <a:rPr lang="en-US" sz="3000" dirty="0" smtClean="0"/>
              <a:t>http</a:t>
            </a:r>
            <a:r>
              <a:rPr lang="en-US" sz="3000" dirty="0"/>
              <a:t>://www.hud.gov/offices/fheo/library/huddojstatement.pdf</a:t>
            </a:r>
          </a:p>
        </p:txBody>
      </p:sp>
    </p:spTree>
    <p:extLst>
      <p:ext uri="{BB962C8B-B14F-4D97-AF65-F5344CB8AC3E}">
        <p14:creationId xmlns:p14="http://schemas.microsoft.com/office/powerpoint/2010/main" val="38615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924800" cy="924475"/>
          </a:xfrm>
        </p:spPr>
        <p:txBody>
          <a:bodyPr>
            <a:noAutofit/>
          </a:bodyPr>
          <a:lstStyle/>
          <a:p>
            <a:pPr algn="ctr"/>
            <a:r>
              <a:rPr lang="en-US" sz="5000" dirty="0" smtClean="0"/>
              <a:t>FHA: Reasonable Accommodations</a:t>
            </a:r>
            <a:endParaRPr lang="en-US" sz="5000" dirty="0"/>
          </a:p>
        </p:txBody>
      </p:sp>
      <p:sp>
        <p:nvSpPr>
          <p:cNvPr id="3" name="Content Placeholder 2"/>
          <p:cNvSpPr>
            <a:spLocks noGrp="1"/>
          </p:cNvSpPr>
          <p:nvPr>
            <p:ph idx="1"/>
          </p:nvPr>
        </p:nvSpPr>
        <p:spPr>
          <a:xfrm>
            <a:off x="304800" y="1905000"/>
            <a:ext cx="8458200" cy="4648200"/>
          </a:xfrm>
        </p:spPr>
        <p:txBody>
          <a:bodyPr>
            <a:normAutofit/>
          </a:bodyPr>
          <a:lstStyle/>
          <a:p>
            <a:r>
              <a:rPr lang="en-US" sz="2900" dirty="0"/>
              <a:t>Tenant with a disability/handicap needs </a:t>
            </a:r>
            <a:r>
              <a:rPr lang="en-US" sz="2900" dirty="0" smtClean="0"/>
              <a:t>an exception, adjustment, or change to a LL’s policy or procedure</a:t>
            </a:r>
          </a:p>
          <a:p>
            <a:pPr lvl="1"/>
            <a:r>
              <a:rPr lang="en-US" sz="2400" dirty="0" smtClean="0"/>
              <a:t>Example: Tenant asks to be allowed to have her emotional support dog despite LL’s “no pets” policy</a:t>
            </a:r>
          </a:p>
          <a:p>
            <a:r>
              <a:rPr lang="en-US" sz="2900" dirty="0" smtClean="0"/>
              <a:t>If </a:t>
            </a:r>
            <a:r>
              <a:rPr lang="en-US" sz="2900" dirty="0"/>
              <a:t>the tenant meets the definition of disabled or handicapped, then the LL normally must grant </a:t>
            </a:r>
            <a:r>
              <a:rPr lang="en-US" sz="2900" dirty="0" smtClean="0"/>
              <a:t>the accommodation, </a:t>
            </a:r>
            <a:r>
              <a:rPr lang="en-US" sz="2900" u="sng" dirty="0" smtClean="0"/>
              <a:t>unless</a:t>
            </a:r>
            <a:r>
              <a:rPr lang="en-US" sz="2900" dirty="0" smtClean="0"/>
              <a:t>:</a:t>
            </a:r>
          </a:p>
          <a:p>
            <a:pPr lvl="1"/>
            <a:r>
              <a:rPr lang="en-US" sz="2400" dirty="0" smtClean="0"/>
              <a:t>It poses a direct threat to others</a:t>
            </a:r>
          </a:p>
          <a:p>
            <a:pPr lvl="1"/>
            <a:r>
              <a:rPr lang="en-US" sz="2400" dirty="0" smtClean="0"/>
              <a:t>It requires an unreasonable financial or administrative burden </a:t>
            </a:r>
          </a:p>
          <a:p>
            <a:pPr lvl="1"/>
            <a:r>
              <a:rPr lang="en-US" sz="2400" dirty="0" smtClean="0"/>
              <a:t>It requires a fundamental alteration of the LL’s normal duties</a:t>
            </a:r>
          </a:p>
          <a:p>
            <a:pPr lvl="1"/>
            <a:endParaRPr lang="en-US" dirty="0" smtClean="0"/>
          </a:p>
          <a:p>
            <a:pPr lvl="1"/>
            <a:endParaRPr lang="en-US" dirty="0" smtClean="0"/>
          </a:p>
          <a:p>
            <a:endParaRPr lang="en-US" dirty="0"/>
          </a:p>
          <a:p>
            <a:endParaRPr lang="en-US" dirty="0"/>
          </a:p>
        </p:txBody>
      </p:sp>
    </p:spTree>
    <p:extLst>
      <p:ext uri="{BB962C8B-B14F-4D97-AF65-F5344CB8AC3E}">
        <p14:creationId xmlns:p14="http://schemas.microsoft.com/office/powerpoint/2010/main" val="123446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924475"/>
          </a:xfrm>
        </p:spPr>
        <p:txBody>
          <a:bodyPr>
            <a:normAutofit fontScale="90000"/>
          </a:bodyPr>
          <a:lstStyle/>
          <a:p>
            <a:pPr algn="ctr"/>
            <a:r>
              <a:rPr lang="en-US" dirty="0" smtClean="0"/>
              <a:t>Important Notes </a:t>
            </a:r>
            <a:br>
              <a:rPr lang="en-US" dirty="0" smtClean="0"/>
            </a:br>
            <a:r>
              <a:rPr lang="en-US" dirty="0" smtClean="0"/>
              <a:t>on Reasonable Accommodations</a:t>
            </a:r>
            <a:endParaRPr lang="en-US" dirty="0"/>
          </a:p>
        </p:txBody>
      </p:sp>
      <p:sp>
        <p:nvSpPr>
          <p:cNvPr id="3" name="Content Placeholder 2"/>
          <p:cNvSpPr>
            <a:spLocks noGrp="1"/>
          </p:cNvSpPr>
          <p:nvPr>
            <p:ph idx="1"/>
          </p:nvPr>
        </p:nvSpPr>
        <p:spPr>
          <a:xfrm>
            <a:off x="381000" y="1676400"/>
            <a:ext cx="8534400" cy="4953000"/>
          </a:xfrm>
        </p:spPr>
        <p:txBody>
          <a:bodyPr>
            <a:normAutofit fontScale="92500"/>
          </a:bodyPr>
          <a:lstStyle/>
          <a:p>
            <a:r>
              <a:rPr lang="en-US" sz="2700" dirty="0" smtClean="0"/>
              <a:t>LL cannot ask for medical records in most cases</a:t>
            </a:r>
          </a:p>
          <a:p>
            <a:pPr lvl="1"/>
            <a:r>
              <a:rPr lang="en-US" sz="2200" dirty="0" smtClean="0"/>
              <a:t>A statement from tenant, proof of receipt of SS funds, or letter from doctor/therapist/nurse should be enough in most cases</a:t>
            </a:r>
          </a:p>
          <a:p>
            <a:pPr lvl="1"/>
            <a:r>
              <a:rPr lang="en-US" sz="2200" dirty="0" smtClean="0"/>
              <a:t>Requests for additional information may violate the Fair Housing Act</a:t>
            </a:r>
          </a:p>
          <a:p>
            <a:r>
              <a:rPr lang="en-US" sz="2700" dirty="0" smtClean="0"/>
              <a:t>Tenant cannot be charged for </a:t>
            </a:r>
            <a:r>
              <a:rPr lang="en-US" sz="2700" u="sng" dirty="0" smtClean="0"/>
              <a:t>making</a:t>
            </a:r>
            <a:r>
              <a:rPr lang="en-US" sz="2700" dirty="0" smtClean="0"/>
              <a:t> the accommodation</a:t>
            </a:r>
          </a:p>
          <a:p>
            <a:pPr lvl="1"/>
            <a:r>
              <a:rPr lang="en-US" sz="2200" dirty="0" smtClean="0"/>
              <a:t>Tenant with asthma can’t be charged a transfer fee to get away from a neighbor who smokes</a:t>
            </a:r>
          </a:p>
          <a:p>
            <a:pPr lvl="1"/>
            <a:r>
              <a:rPr lang="en-US" sz="2200" dirty="0" smtClean="0"/>
              <a:t>LL cannot charge a pet deposit or pet rent for a service/support animal</a:t>
            </a:r>
          </a:p>
          <a:p>
            <a:r>
              <a:rPr lang="en-US" sz="2700" dirty="0" smtClean="0"/>
              <a:t>Tenant </a:t>
            </a:r>
            <a:r>
              <a:rPr lang="en-US" sz="2700" u="sng" dirty="0" smtClean="0"/>
              <a:t>can</a:t>
            </a:r>
            <a:r>
              <a:rPr lang="en-US" sz="2700" dirty="0" smtClean="0"/>
              <a:t> be charged for damages </a:t>
            </a:r>
          </a:p>
          <a:p>
            <a:pPr lvl="1"/>
            <a:r>
              <a:rPr lang="en-US" sz="2200" dirty="0" smtClean="0"/>
              <a:t>Ex: damages to a service animal causes to a carpet</a:t>
            </a:r>
          </a:p>
          <a:p>
            <a:r>
              <a:rPr lang="en-US" sz="2700" dirty="0" smtClean="0"/>
              <a:t>The accommodation should strive to bring the tenant back into </a:t>
            </a:r>
            <a:r>
              <a:rPr lang="en-US" sz="2700" u="sng" dirty="0" smtClean="0"/>
              <a:t>compliance</a:t>
            </a:r>
            <a:r>
              <a:rPr lang="en-US" sz="2700" dirty="0" smtClean="0"/>
              <a:t> with the lease</a:t>
            </a:r>
          </a:p>
          <a:p>
            <a:pPr lvl="1"/>
            <a:r>
              <a:rPr lang="en-US" sz="2200" dirty="0" smtClean="0"/>
              <a:t>The tenant must be willing to participate in the reasonable accommodation</a:t>
            </a:r>
          </a:p>
        </p:txBody>
      </p:sp>
    </p:spTree>
    <p:extLst>
      <p:ext uri="{BB962C8B-B14F-4D97-AF65-F5344CB8AC3E}">
        <p14:creationId xmlns:p14="http://schemas.microsoft.com/office/powerpoint/2010/main" val="60552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t>Outline</a:t>
            </a:r>
            <a:endParaRPr lang="en-US" sz="6000" dirty="0"/>
          </a:p>
        </p:txBody>
      </p:sp>
      <p:sp>
        <p:nvSpPr>
          <p:cNvPr id="3" name="Content Placeholder 2"/>
          <p:cNvSpPr>
            <a:spLocks noGrp="1"/>
          </p:cNvSpPr>
          <p:nvPr>
            <p:ph idx="1"/>
          </p:nvPr>
        </p:nvSpPr>
        <p:spPr>
          <a:xfrm>
            <a:off x="457200" y="1690688"/>
            <a:ext cx="8305800" cy="4786311"/>
          </a:xfrm>
        </p:spPr>
        <p:txBody>
          <a:bodyPr>
            <a:normAutofit/>
          </a:bodyPr>
          <a:lstStyle/>
          <a:p>
            <a:r>
              <a:rPr lang="en-US" sz="3000" dirty="0" smtClean="0"/>
              <a:t>Basic Laws</a:t>
            </a:r>
          </a:p>
          <a:p>
            <a:pPr lvl="1"/>
            <a:r>
              <a:rPr lang="en-US" sz="2600" dirty="0" smtClean="0"/>
              <a:t>Uniform Residential Landlord &amp; Tenant Act (URLTA) – Larger Counties </a:t>
            </a:r>
          </a:p>
          <a:p>
            <a:pPr lvl="1"/>
            <a:r>
              <a:rPr lang="en-US" sz="2600" dirty="0" smtClean="0"/>
              <a:t>Common Law - Rural Counties</a:t>
            </a:r>
          </a:p>
          <a:p>
            <a:pPr lvl="1"/>
            <a:r>
              <a:rPr lang="en-US" sz="2600" dirty="0" smtClean="0"/>
              <a:t>Illegal Evictions</a:t>
            </a:r>
          </a:p>
          <a:p>
            <a:r>
              <a:rPr lang="en-US" sz="3000" dirty="0" smtClean="0"/>
              <a:t>Fair Housing Laws/Violence Against Women Act</a:t>
            </a:r>
          </a:p>
          <a:p>
            <a:pPr lvl="1"/>
            <a:r>
              <a:rPr lang="en-US" sz="2600" dirty="0" smtClean="0"/>
              <a:t>Protected classes and covered markets/individuals</a:t>
            </a:r>
          </a:p>
          <a:p>
            <a:pPr lvl="1"/>
            <a:r>
              <a:rPr lang="en-US" sz="2600" dirty="0" smtClean="0"/>
              <a:t>Discrimination</a:t>
            </a:r>
          </a:p>
          <a:p>
            <a:pPr lvl="2"/>
            <a:r>
              <a:rPr lang="en-US" sz="2200" dirty="0" smtClean="0"/>
              <a:t>Common Topics: Disability/Handicap and Domestic Violence</a:t>
            </a:r>
          </a:p>
          <a:p>
            <a:r>
              <a:rPr lang="en-US" sz="3000" dirty="0" smtClean="0"/>
              <a:t>Questions and Answers</a:t>
            </a:r>
          </a:p>
          <a:p>
            <a:pPr marL="0" indent="0">
              <a:buNone/>
            </a:pPr>
            <a:endParaRPr lang="en-US" dirty="0"/>
          </a:p>
        </p:txBody>
      </p:sp>
    </p:spTree>
    <p:extLst>
      <p:ext uri="{BB962C8B-B14F-4D97-AF65-F5344CB8AC3E}">
        <p14:creationId xmlns:p14="http://schemas.microsoft.com/office/powerpoint/2010/main" val="23491971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More Information </a:t>
            </a:r>
            <a:br>
              <a:rPr lang="en-US" dirty="0" smtClean="0"/>
            </a:br>
            <a:r>
              <a:rPr lang="en-US" dirty="0" smtClean="0"/>
              <a:t>on Reasonable Accommodations:</a:t>
            </a:r>
            <a:endParaRPr lang="en-US" dirty="0"/>
          </a:p>
        </p:txBody>
      </p:sp>
      <p:sp>
        <p:nvSpPr>
          <p:cNvPr id="3" name="Content Placeholder 2"/>
          <p:cNvSpPr>
            <a:spLocks noGrp="1"/>
          </p:cNvSpPr>
          <p:nvPr>
            <p:ph idx="1"/>
          </p:nvPr>
        </p:nvSpPr>
        <p:spPr>
          <a:xfrm>
            <a:off x="457200" y="1807361"/>
            <a:ext cx="8305800" cy="4669639"/>
          </a:xfrm>
        </p:spPr>
        <p:txBody>
          <a:bodyPr>
            <a:normAutofit fontScale="85000" lnSpcReduction="20000"/>
          </a:bodyPr>
          <a:lstStyle/>
          <a:p>
            <a:r>
              <a:rPr lang="en-US" sz="3200" dirty="0"/>
              <a:t>Joint Statement from the Department of Housing and Urban Development and the Department of Justice, </a:t>
            </a:r>
            <a:r>
              <a:rPr lang="en-US" sz="3200" dirty="0" smtClean="0"/>
              <a:t>May 17, 2004 on </a:t>
            </a:r>
            <a:r>
              <a:rPr lang="en-US" sz="3200" dirty="0"/>
              <a:t>Reasonable </a:t>
            </a:r>
            <a:r>
              <a:rPr lang="en-US" sz="3200" dirty="0" smtClean="0"/>
              <a:t>Accommodations available at:</a:t>
            </a:r>
            <a:r>
              <a:rPr lang="en-US" sz="3200" dirty="0"/>
              <a:t/>
            </a:r>
            <a:br>
              <a:rPr lang="en-US" sz="3200" dirty="0"/>
            </a:br>
            <a:r>
              <a:rPr lang="en-US" sz="3200" dirty="0" smtClean="0"/>
              <a:t/>
            </a:r>
            <a:br>
              <a:rPr lang="en-US" sz="3200" dirty="0" smtClean="0"/>
            </a:br>
            <a:r>
              <a:rPr lang="en-US" sz="3200" dirty="0" smtClean="0"/>
              <a:t>http</a:t>
            </a:r>
            <a:r>
              <a:rPr lang="en-US" sz="3200" dirty="0"/>
              <a:t>://</a:t>
            </a:r>
            <a:r>
              <a:rPr lang="en-US" sz="3200" dirty="0" smtClean="0"/>
              <a:t>www.hud.gov/offices/fheo/library/huddojstatement.pdf</a:t>
            </a:r>
          </a:p>
          <a:p>
            <a:pPr marL="0" indent="0">
              <a:buNone/>
            </a:pPr>
            <a:endParaRPr lang="en-US" sz="3200" dirty="0" smtClean="0"/>
          </a:p>
          <a:p>
            <a:r>
              <a:rPr lang="en-US" sz="3200" dirty="0" smtClean="0"/>
              <a:t>Department </a:t>
            </a:r>
            <a:r>
              <a:rPr lang="en-US" sz="3200" dirty="0"/>
              <a:t>of Housing and Urban </a:t>
            </a:r>
            <a:r>
              <a:rPr lang="en-US" sz="3200" dirty="0" smtClean="0"/>
              <a:t>Development, April 25, 2013 on Service and Support Animals available </a:t>
            </a:r>
            <a:r>
              <a:rPr lang="en-US" sz="3200" dirty="0"/>
              <a:t>at</a:t>
            </a:r>
            <a:r>
              <a:rPr lang="en-US" sz="3200" dirty="0" smtClean="0"/>
              <a:t>:</a:t>
            </a:r>
            <a:br>
              <a:rPr lang="en-US" sz="3200" dirty="0" smtClean="0"/>
            </a:br>
            <a:r>
              <a:rPr lang="en-US" sz="3200" dirty="0"/>
              <a:t/>
            </a:r>
            <a:br>
              <a:rPr lang="en-US" sz="3200" dirty="0"/>
            </a:br>
            <a:r>
              <a:rPr lang="en-US" sz="3200" dirty="0"/>
              <a:t>https://</a:t>
            </a:r>
            <a:r>
              <a:rPr lang="en-US" sz="3200" dirty="0" smtClean="0"/>
              <a:t>portal.hud.gov/hudportal/documents/huddoc?id=serv</a:t>
            </a:r>
            <a:br>
              <a:rPr lang="en-US" sz="3200" dirty="0" smtClean="0"/>
            </a:br>
            <a:r>
              <a:rPr lang="en-US" sz="3200" dirty="0" smtClean="0"/>
              <a:t>animals_ntcfheo2013-01.pdf</a:t>
            </a:r>
            <a:r>
              <a:rPr lang="en-US" dirty="0"/>
              <a:t/>
            </a:r>
            <a:br>
              <a:rPr lang="en-US" dirty="0"/>
            </a:br>
            <a:endParaRPr lang="en-US" dirty="0"/>
          </a:p>
        </p:txBody>
      </p:sp>
    </p:spTree>
    <p:extLst>
      <p:ext uri="{BB962C8B-B14F-4D97-AF65-F5344CB8AC3E}">
        <p14:creationId xmlns:p14="http://schemas.microsoft.com/office/powerpoint/2010/main" val="36334550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24475"/>
          </a:xfrm>
        </p:spPr>
        <p:txBody>
          <a:bodyPr>
            <a:normAutofit/>
          </a:bodyPr>
          <a:lstStyle/>
          <a:p>
            <a:pPr algn="ctr"/>
            <a:r>
              <a:rPr lang="en-US" sz="5000" dirty="0" smtClean="0"/>
              <a:t>Examples of Accommodations</a:t>
            </a:r>
            <a:endParaRPr lang="en-US" sz="5000" dirty="0"/>
          </a:p>
        </p:txBody>
      </p:sp>
      <p:sp>
        <p:nvSpPr>
          <p:cNvPr id="3" name="Content Placeholder 2"/>
          <p:cNvSpPr>
            <a:spLocks noGrp="1"/>
          </p:cNvSpPr>
          <p:nvPr>
            <p:ph idx="1"/>
          </p:nvPr>
        </p:nvSpPr>
        <p:spPr>
          <a:xfrm>
            <a:off x="405864" y="1524000"/>
            <a:ext cx="8433335" cy="4953000"/>
          </a:xfrm>
        </p:spPr>
        <p:txBody>
          <a:bodyPr>
            <a:normAutofit/>
          </a:bodyPr>
          <a:lstStyle/>
          <a:p>
            <a:r>
              <a:rPr lang="en-US" sz="3000" dirty="0" smtClean="0"/>
              <a:t>Tenant is prescribed an emotional support dog, but LL has a no-pets policy. LL must make an exception and </a:t>
            </a:r>
            <a:r>
              <a:rPr lang="en-US" sz="3000" u="sng" dirty="0" smtClean="0"/>
              <a:t>not</a:t>
            </a:r>
            <a:r>
              <a:rPr lang="en-US" sz="3000" dirty="0" smtClean="0"/>
              <a:t> charge pet rent or a pet deposit.</a:t>
            </a:r>
          </a:p>
          <a:p>
            <a:r>
              <a:rPr lang="en-US" sz="3000" dirty="0" smtClean="0"/>
              <a:t>Tenant with mental illness cannot remember when or if she paid rent. As part of an accommodation, the eviction might be put on hold while her mother becomes her representative payee so that mother may make timely rent payments for her daughter.</a:t>
            </a:r>
          </a:p>
          <a:p>
            <a:r>
              <a:rPr lang="en-US" sz="3000" dirty="0" smtClean="0"/>
              <a:t>Tenant whose child had severe asthma was granted the ability to move to a unit away from a smoker without the imposition of a transfer fee.</a:t>
            </a:r>
            <a:endParaRPr lang="en-US" sz="3000" dirty="0"/>
          </a:p>
        </p:txBody>
      </p:sp>
    </p:spTree>
    <p:extLst>
      <p:ext uri="{BB962C8B-B14F-4D97-AF65-F5344CB8AC3E}">
        <p14:creationId xmlns:p14="http://schemas.microsoft.com/office/powerpoint/2010/main" val="111014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125113" cy="924475"/>
          </a:xfrm>
        </p:spPr>
        <p:txBody>
          <a:bodyPr/>
          <a:lstStyle/>
          <a:p>
            <a:pPr algn="ctr"/>
            <a:r>
              <a:rPr lang="en-US" dirty="0" smtClean="0"/>
              <a:t>Best Practices</a:t>
            </a:r>
            <a:endParaRPr lang="en-US" dirty="0"/>
          </a:p>
        </p:txBody>
      </p:sp>
      <p:sp>
        <p:nvSpPr>
          <p:cNvPr id="3" name="Content Placeholder 2"/>
          <p:cNvSpPr>
            <a:spLocks noGrp="1"/>
          </p:cNvSpPr>
          <p:nvPr>
            <p:ph idx="1"/>
          </p:nvPr>
        </p:nvSpPr>
        <p:spPr>
          <a:xfrm>
            <a:off x="381000" y="1219200"/>
            <a:ext cx="8382000" cy="5334000"/>
          </a:xfrm>
        </p:spPr>
        <p:txBody>
          <a:bodyPr>
            <a:normAutofit/>
          </a:bodyPr>
          <a:lstStyle/>
          <a:p>
            <a:pPr marL="0" indent="0">
              <a:buNone/>
            </a:pPr>
            <a:endParaRPr lang="en-US" dirty="0" smtClean="0"/>
          </a:p>
          <a:p>
            <a:r>
              <a:rPr lang="en-US" sz="3000" dirty="0" smtClean="0"/>
              <a:t>Tenant should request a reasonable modification or accommodation in writing and state a deadline</a:t>
            </a:r>
          </a:p>
          <a:p>
            <a:r>
              <a:rPr lang="en-US" sz="3000" dirty="0" smtClean="0"/>
              <a:t>Ask for a meeting to discuss alternative arrangements that can be made, if the LL determines the accommodation/modification is  not reasonable or feasible</a:t>
            </a:r>
          </a:p>
          <a:p>
            <a:r>
              <a:rPr lang="en-US" sz="3000" dirty="0" smtClean="0"/>
              <a:t>If the request is denied or ignored, tenant may file an informal complaint or bring a lawsuit</a:t>
            </a:r>
          </a:p>
          <a:p>
            <a:pPr lvl="1"/>
            <a:r>
              <a:rPr lang="en-US" sz="2800" dirty="0" smtClean="0"/>
              <a:t>Tennessee Human Rights Commission</a:t>
            </a:r>
          </a:p>
          <a:p>
            <a:pPr lvl="1"/>
            <a:r>
              <a:rPr lang="en-US" sz="2800" dirty="0" smtClean="0"/>
              <a:t>Office of Civil Rights (tax credits)</a:t>
            </a:r>
          </a:p>
          <a:p>
            <a:pPr lvl="1"/>
            <a:r>
              <a:rPr lang="en-US" sz="2800" dirty="0" smtClean="0"/>
              <a:t>Department of Housing &amp; Urban Development</a:t>
            </a:r>
          </a:p>
        </p:txBody>
      </p:sp>
    </p:spTree>
    <p:extLst>
      <p:ext uri="{BB962C8B-B14F-4D97-AF65-F5344CB8AC3E}">
        <p14:creationId xmlns:p14="http://schemas.microsoft.com/office/powerpoint/2010/main" val="57288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86700" cy="1325563"/>
          </a:xfrm>
        </p:spPr>
        <p:txBody>
          <a:bodyPr>
            <a:noAutofit/>
          </a:bodyPr>
          <a:lstStyle/>
          <a:p>
            <a:pPr algn="ctr"/>
            <a:r>
              <a:rPr lang="en-US" sz="4500" dirty="0" smtClean="0"/>
              <a:t>FHA: Protections for </a:t>
            </a:r>
            <a:br>
              <a:rPr lang="en-US" sz="4500" dirty="0" smtClean="0"/>
            </a:br>
            <a:r>
              <a:rPr lang="en-US" sz="4500" dirty="0" smtClean="0"/>
              <a:t>Domestic Violence Victims</a:t>
            </a:r>
            <a:endParaRPr lang="en-US" sz="4500" dirty="0"/>
          </a:p>
        </p:txBody>
      </p:sp>
      <p:sp>
        <p:nvSpPr>
          <p:cNvPr id="3" name="Content Placeholder 2"/>
          <p:cNvSpPr>
            <a:spLocks noGrp="1"/>
          </p:cNvSpPr>
          <p:nvPr>
            <p:ph idx="1"/>
          </p:nvPr>
        </p:nvSpPr>
        <p:spPr>
          <a:xfrm>
            <a:off x="457200" y="2133600"/>
            <a:ext cx="8229600" cy="4419600"/>
          </a:xfrm>
        </p:spPr>
        <p:txBody>
          <a:bodyPr>
            <a:normAutofit/>
          </a:bodyPr>
          <a:lstStyle/>
          <a:p>
            <a:r>
              <a:rPr lang="en-US" sz="3000" dirty="0" smtClean="0"/>
              <a:t>The Fair Housing Act prohibits discrimination of </a:t>
            </a:r>
            <a:r>
              <a:rPr lang="en-US" sz="3000" u="sng" dirty="0" smtClean="0"/>
              <a:t>women</a:t>
            </a:r>
            <a:r>
              <a:rPr lang="en-US" sz="3000" dirty="0" smtClean="0"/>
              <a:t> who are victims of domestic violence based on </a:t>
            </a:r>
            <a:r>
              <a:rPr lang="en-US" sz="3000" u="sng" dirty="0" smtClean="0"/>
              <a:t>gender</a:t>
            </a:r>
            <a:r>
              <a:rPr lang="en-US" sz="3000" dirty="0"/>
              <a:t> </a:t>
            </a:r>
            <a:r>
              <a:rPr lang="en-US" sz="3000" dirty="0" smtClean="0"/>
              <a:t>discrimination</a:t>
            </a:r>
          </a:p>
          <a:p>
            <a:pPr lvl="1"/>
            <a:r>
              <a:rPr lang="en-US" sz="2500" dirty="0" smtClean="0"/>
              <a:t>Disparate impact</a:t>
            </a:r>
          </a:p>
          <a:p>
            <a:r>
              <a:rPr lang="en-US" sz="3000" dirty="0" smtClean="0"/>
              <a:t>Remember the FHA applies to all </a:t>
            </a:r>
            <a:r>
              <a:rPr lang="en-US" sz="3000" u="sng" dirty="0" smtClean="0"/>
              <a:t>dwellings</a:t>
            </a:r>
            <a:r>
              <a:rPr lang="en-US" sz="3000" dirty="0" smtClean="0"/>
              <a:t> regardless of funding</a:t>
            </a:r>
          </a:p>
          <a:p>
            <a:r>
              <a:rPr lang="en-US" sz="3000" dirty="0" smtClean="0"/>
              <a:t>Note: a domestic violence victim can be evicted for </a:t>
            </a:r>
            <a:r>
              <a:rPr lang="en-US" sz="3000" u="sng" dirty="0" smtClean="0"/>
              <a:t>other</a:t>
            </a:r>
            <a:r>
              <a:rPr lang="en-US" sz="3000" dirty="0" smtClean="0"/>
              <a:t> reasons unrelated to domestic violence (non-payment of rent, drug activity, etc.)</a:t>
            </a:r>
          </a:p>
          <a:p>
            <a:endParaRPr lang="en-US" dirty="0" smtClean="0"/>
          </a:p>
          <a:p>
            <a:pPr lvl="1"/>
            <a:endParaRPr lang="en-US" dirty="0"/>
          </a:p>
        </p:txBody>
      </p:sp>
    </p:spTree>
    <p:extLst>
      <p:ext uri="{BB962C8B-B14F-4D97-AF65-F5344CB8AC3E}">
        <p14:creationId xmlns:p14="http://schemas.microsoft.com/office/powerpoint/2010/main" val="34948898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Violence Against Women Act:</a:t>
            </a:r>
            <a:br>
              <a:rPr lang="en-US" dirty="0" smtClean="0"/>
            </a:br>
            <a:r>
              <a:rPr lang="en-US" dirty="0" smtClean="0"/>
              <a:t>Additional Protections</a:t>
            </a:r>
            <a:endParaRPr lang="en-US" dirty="0"/>
          </a:p>
        </p:txBody>
      </p:sp>
      <p:sp>
        <p:nvSpPr>
          <p:cNvPr id="3" name="Content Placeholder 2"/>
          <p:cNvSpPr>
            <a:spLocks noGrp="1"/>
          </p:cNvSpPr>
          <p:nvPr>
            <p:ph idx="1"/>
          </p:nvPr>
        </p:nvSpPr>
        <p:spPr>
          <a:xfrm>
            <a:off x="457200" y="1905000"/>
            <a:ext cx="8229600" cy="4648200"/>
          </a:xfrm>
        </p:spPr>
        <p:txBody>
          <a:bodyPr>
            <a:normAutofit fontScale="92500" lnSpcReduction="10000"/>
          </a:bodyPr>
          <a:lstStyle/>
          <a:p>
            <a:r>
              <a:rPr lang="en-US" sz="3000" dirty="0"/>
              <a:t>Tenants at subsidized or public housing units have additional protections under the Violence Against Women Act (</a:t>
            </a:r>
            <a:r>
              <a:rPr lang="en-US" sz="3000" dirty="0" smtClean="0"/>
              <a:t>VAWA)</a:t>
            </a:r>
            <a:endParaRPr lang="en-US" sz="3000" dirty="0"/>
          </a:p>
          <a:p>
            <a:pPr lvl="1"/>
            <a:r>
              <a:rPr lang="en-US" sz="2600" dirty="0" smtClean="0"/>
              <a:t>VAWA does </a:t>
            </a:r>
            <a:r>
              <a:rPr lang="en-US" sz="2600" u="sng" dirty="0" smtClean="0"/>
              <a:t>not</a:t>
            </a:r>
            <a:r>
              <a:rPr lang="en-US" sz="2600" dirty="0" smtClean="0"/>
              <a:t> apply to private LLs who do not accept government funds</a:t>
            </a:r>
          </a:p>
          <a:p>
            <a:r>
              <a:rPr lang="en-US" sz="3000" dirty="0" smtClean="0"/>
              <a:t>Enforcement/Remedies:</a:t>
            </a:r>
          </a:p>
          <a:p>
            <a:pPr lvl="1"/>
            <a:r>
              <a:rPr lang="en-US" sz="2500" dirty="0" smtClean="0"/>
              <a:t>A victim’s lease cannot be terminated due to domestic violence against the victim</a:t>
            </a:r>
          </a:p>
          <a:p>
            <a:pPr lvl="1"/>
            <a:r>
              <a:rPr lang="en-US" sz="2500" dirty="0" smtClean="0"/>
              <a:t>A victim can ask for a transfer to another unit in public housing or to take the voucher and move</a:t>
            </a:r>
          </a:p>
          <a:p>
            <a:pPr lvl="1"/>
            <a:r>
              <a:rPr lang="en-US" sz="2500" dirty="0" smtClean="0"/>
              <a:t>A lease can be bifurcated to evict the abuser and leave the victim’s portion of the lease in place</a:t>
            </a:r>
          </a:p>
          <a:p>
            <a:pPr lvl="2"/>
            <a:r>
              <a:rPr lang="en-US" sz="2000" dirty="0" smtClean="0"/>
              <a:t>Victim’s chance to qualify</a:t>
            </a:r>
          </a:p>
        </p:txBody>
      </p:sp>
    </p:spTree>
    <p:extLst>
      <p:ext uri="{BB962C8B-B14F-4D97-AF65-F5344CB8AC3E}">
        <p14:creationId xmlns:p14="http://schemas.microsoft.com/office/powerpoint/2010/main" val="1790824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VAWA/FHA Violations</a:t>
            </a:r>
            <a:endParaRPr lang="en-US" dirty="0"/>
          </a:p>
        </p:txBody>
      </p:sp>
      <p:sp>
        <p:nvSpPr>
          <p:cNvPr id="3" name="Content Placeholder 2"/>
          <p:cNvSpPr>
            <a:spLocks noGrp="1"/>
          </p:cNvSpPr>
          <p:nvPr>
            <p:ph idx="1"/>
          </p:nvPr>
        </p:nvSpPr>
        <p:spPr/>
        <p:txBody>
          <a:bodyPr>
            <a:normAutofit/>
          </a:bodyPr>
          <a:lstStyle/>
          <a:p>
            <a:r>
              <a:rPr lang="en-US" sz="3000" dirty="0" smtClean="0"/>
              <a:t>“Your boyfriend broke into your apartment and assaulted you, resulting in damages to the apartment.”</a:t>
            </a:r>
          </a:p>
          <a:p>
            <a:r>
              <a:rPr lang="en-US" sz="3000" dirty="0" smtClean="0"/>
              <a:t>“You were stabbed in your apartment by your ex-boyfriend. We do not tolerate this criminal activity.”</a:t>
            </a:r>
          </a:p>
          <a:p>
            <a:r>
              <a:rPr lang="en-US" sz="3000" dirty="0"/>
              <a:t>“Police called me at 2 a.m. for the 3</a:t>
            </a:r>
            <a:r>
              <a:rPr lang="en-US" sz="3000" baseline="30000" dirty="0"/>
              <a:t>rd</a:t>
            </a:r>
            <a:r>
              <a:rPr lang="en-US" sz="3000" dirty="0"/>
              <a:t> disturbance at your unit</a:t>
            </a:r>
            <a:r>
              <a:rPr lang="en-US" sz="3000" dirty="0" smtClean="0"/>
              <a:t>.”</a:t>
            </a:r>
            <a:endParaRPr lang="en-US" sz="3000" dirty="0"/>
          </a:p>
        </p:txBody>
      </p:sp>
    </p:spTree>
    <p:extLst>
      <p:ext uri="{BB962C8B-B14F-4D97-AF65-F5344CB8AC3E}">
        <p14:creationId xmlns:p14="http://schemas.microsoft.com/office/powerpoint/2010/main" val="26261017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gn="ctr"/>
            <a:r>
              <a:rPr lang="en-US" dirty="0" smtClean="0"/>
              <a:t>Preventing Evictions of Survivors</a:t>
            </a:r>
            <a:endParaRPr lang="en-US" dirty="0"/>
          </a:p>
        </p:txBody>
      </p:sp>
      <p:sp>
        <p:nvSpPr>
          <p:cNvPr id="3" name="Content Placeholder 2"/>
          <p:cNvSpPr>
            <a:spLocks noGrp="1"/>
          </p:cNvSpPr>
          <p:nvPr>
            <p:ph idx="1"/>
          </p:nvPr>
        </p:nvSpPr>
        <p:spPr>
          <a:xfrm>
            <a:off x="457200" y="1447800"/>
            <a:ext cx="8229600" cy="5105400"/>
          </a:xfrm>
        </p:spPr>
        <p:txBody>
          <a:bodyPr>
            <a:normAutofit/>
          </a:bodyPr>
          <a:lstStyle/>
          <a:p>
            <a:r>
              <a:rPr lang="en-US" sz="3000" dirty="0" smtClean="0"/>
              <a:t>Documentation of abuse </a:t>
            </a:r>
          </a:p>
          <a:p>
            <a:pPr lvl="1"/>
            <a:r>
              <a:rPr lang="en-US" sz="2400" dirty="0" smtClean="0"/>
              <a:t>Victim’s sworn account of abuse</a:t>
            </a:r>
          </a:p>
          <a:p>
            <a:pPr lvl="1"/>
            <a:r>
              <a:rPr lang="en-US" sz="2400" dirty="0" smtClean="0"/>
              <a:t>HUD’s DV Certification </a:t>
            </a:r>
          </a:p>
          <a:p>
            <a:pPr lvl="1"/>
            <a:r>
              <a:rPr lang="en-US" sz="2400" dirty="0" smtClean="0"/>
              <a:t>Police report*</a:t>
            </a:r>
          </a:p>
          <a:p>
            <a:pPr lvl="1"/>
            <a:r>
              <a:rPr lang="en-US" sz="2400" dirty="0" smtClean="0"/>
              <a:t>Court records (Order of Protection, divorce, DA’s dismissal of criminal charges against victim)</a:t>
            </a:r>
          </a:p>
          <a:p>
            <a:pPr lvl="1"/>
            <a:r>
              <a:rPr lang="en-US" sz="2400" dirty="0" smtClean="0"/>
              <a:t>Statement of employee, agent, social services provider, attorney, or medical professional helping with the abuse</a:t>
            </a:r>
          </a:p>
          <a:p>
            <a:r>
              <a:rPr lang="en-US" sz="3000" dirty="0" smtClean="0"/>
              <a:t>Common problems</a:t>
            </a:r>
          </a:p>
          <a:p>
            <a:pPr lvl="1"/>
            <a:r>
              <a:rPr lang="en-US" sz="2500" dirty="0" smtClean="0"/>
              <a:t>Abuser calls police first and charges victim</a:t>
            </a:r>
          </a:p>
          <a:p>
            <a:pPr lvl="1"/>
            <a:r>
              <a:rPr lang="en-US" sz="2500" dirty="0" smtClean="0"/>
              <a:t>Abuser lies to police or landlord and states that he lives there</a:t>
            </a:r>
          </a:p>
          <a:p>
            <a:pPr lvl="1"/>
            <a:r>
              <a:rPr lang="en-US" sz="2500" dirty="0" smtClean="0"/>
              <a:t>Abuser uses housing to control victim (i.e. drugs)</a:t>
            </a:r>
          </a:p>
          <a:p>
            <a:pPr lvl="1"/>
            <a:endParaRPr lang="en-US" dirty="0" smtClean="0"/>
          </a:p>
          <a:p>
            <a:pPr lvl="1"/>
            <a:endParaRPr lang="en-US" dirty="0"/>
          </a:p>
        </p:txBody>
      </p:sp>
    </p:spTree>
    <p:extLst>
      <p:ext uri="{BB962C8B-B14F-4D97-AF65-F5344CB8AC3E}">
        <p14:creationId xmlns:p14="http://schemas.microsoft.com/office/powerpoint/2010/main" val="41458056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Important Notes</a:t>
            </a:r>
            <a:endParaRPr lang="en-US" dirty="0"/>
          </a:p>
        </p:txBody>
      </p:sp>
      <p:sp>
        <p:nvSpPr>
          <p:cNvPr id="3" name="Content Placeholder 2"/>
          <p:cNvSpPr>
            <a:spLocks noGrp="1"/>
          </p:cNvSpPr>
          <p:nvPr>
            <p:ph idx="1"/>
          </p:nvPr>
        </p:nvSpPr>
        <p:spPr/>
        <p:txBody>
          <a:bodyPr>
            <a:normAutofit/>
          </a:bodyPr>
          <a:lstStyle/>
          <a:p>
            <a:r>
              <a:rPr lang="en-US" sz="3000" dirty="0" smtClean="0"/>
              <a:t>LL can accept victim’s verbal statement alone regarding the abuse</a:t>
            </a:r>
          </a:p>
          <a:p>
            <a:r>
              <a:rPr lang="en-US" sz="3000" dirty="0" smtClean="0"/>
              <a:t>LLs cannot require a tenant to get an Order of Protection as a condition of keeping their housing</a:t>
            </a:r>
          </a:p>
          <a:p>
            <a:r>
              <a:rPr lang="en-US" sz="3000" dirty="0" smtClean="0"/>
              <a:t>Blount County Circuit Court has ruled that an eviction based on domestic violence cannot be cured by the LL with a supplemental notice</a:t>
            </a:r>
          </a:p>
          <a:p>
            <a:pPr lvl="1"/>
            <a:r>
              <a:rPr lang="en-US" sz="2600" dirty="0" smtClean="0"/>
              <a:t>Evictions on the basis of domestic violence are “fatally flawed” from the beginning</a:t>
            </a:r>
            <a:endParaRPr lang="en-US" sz="2600" dirty="0"/>
          </a:p>
        </p:txBody>
      </p:sp>
    </p:spTree>
    <p:extLst>
      <p:ext uri="{BB962C8B-B14F-4D97-AF65-F5344CB8AC3E}">
        <p14:creationId xmlns:p14="http://schemas.microsoft.com/office/powerpoint/2010/main" val="7222202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
        <p:nvSpPr>
          <p:cNvPr id="3" name="Content Placeholder 2"/>
          <p:cNvSpPr>
            <a:spLocks noGrp="1"/>
          </p:cNvSpPr>
          <p:nvPr>
            <p:ph idx="1"/>
          </p:nvPr>
        </p:nvSpPr>
        <p:spPr/>
        <p:txBody>
          <a:bodyPr/>
          <a:lstStyle/>
          <a:p>
            <a:r>
              <a:rPr lang="en-US" sz="3000" dirty="0" smtClean="0"/>
              <a:t>For clients:</a:t>
            </a:r>
          </a:p>
          <a:p>
            <a:pPr lvl="1"/>
            <a:r>
              <a:rPr lang="en-US" sz="2500" dirty="0" smtClean="0"/>
              <a:t>Complete an intake by calling LAET at 865-637-0484</a:t>
            </a:r>
          </a:p>
          <a:p>
            <a:pPr marL="457200" lvl="1" indent="0">
              <a:buNone/>
            </a:pPr>
            <a:endParaRPr lang="en-US" dirty="0" smtClean="0"/>
          </a:p>
          <a:p>
            <a:r>
              <a:rPr lang="en-US" sz="3000" dirty="0" smtClean="0"/>
              <a:t>For advocates, agencies, etc.:</a:t>
            </a:r>
          </a:p>
          <a:p>
            <a:pPr lvl="1"/>
            <a:r>
              <a:rPr lang="en-US" sz="2500" dirty="0" smtClean="0"/>
              <a:t>Christina </a:t>
            </a:r>
            <a:r>
              <a:rPr lang="en-US" sz="2500" dirty="0" err="1" smtClean="0"/>
              <a:t>Magráns</a:t>
            </a:r>
            <a:r>
              <a:rPr lang="en-US" sz="2500" dirty="0" smtClean="0"/>
              <a:t/>
            </a:r>
            <a:br>
              <a:rPr lang="en-US" sz="2500" dirty="0" smtClean="0"/>
            </a:br>
            <a:r>
              <a:rPr lang="en-US" sz="2500" dirty="0" smtClean="0"/>
              <a:t>Legal Aid of East Tennessee</a:t>
            </a:r>
            <a:br>
              <a:rPr lang="en-US" sz="2500" dirty="0" smtClean="0"/>
            </a:br>
            <a:r>
              <a:rPr lang="en-US" sz="2500" dirty="0" smtClean="0"/>
              <a:t>865-637-0484</a:t>
            </a:r>
            <a:br>
              <a:rPr lang="en-US" sz="2500" dirty="0" smtClean="0"/>
            </a:br>
            <a:r>
              <a:rPr lang="en-US" sz="2500" dirty="0" smtClean="0"/>
              <a:t>cmagrans@laet.org</a:t>
            </a:r>
            <a:endParaRPr lang="en-US" sz="2500" dirty="0"/>
          </a:p>
        </p:txBody>
      </p:sp>
    </p:spTree>
    <p:extLst>
      <p:ext uri="{BB962C8B-B14F-4D97-AF65-F5344CB8AC3E}">
        <p14:creationId xmlns:p14="http://schemas.microsoft.com/office/powerpoint/2010/main" val="584558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Uniform Residential Landlord &amp; Tenant Act</a:t>
            </a:r>
            <a:endParaRPr lang="en-US" dirty="0"/>
          </a:p>
        </p:txBody>
      </p:sp>
      <p:sp>
        <p:nvSpPr>
          <p:cNvPr id="3" name="Content Placeholder 2"/>
          <p:cNvSpPr>
            <a:spLocks noGrp="1"/>
          </p:cNvSpPr>
          <p:nvPr>
            <p:ph idx="1"/>
          </p:nvPr>
        </p:nvSpPr>
        <p:spPr>
          <a:xfrm>
            <a:off x="685800" y="1981200"/>
            <a:ext cx="7924800" cy="4495799"/>
          </a:xfrm>
        </p:spPr>
        <p:txBody>
          <a:bodyPr>
            <a:normAutofit/>
          </a:bodyPr>
          <a:lstStyle/>
          <a:p>
            <a:r>
              <a:rPr lang="en-US" dirty="0" smtClean="0"/>
              <a:t>URLTA applies in larger counties (26 in East TN)</a:t>
            </a:r>
          </a:p>
          <a:p>
            <a:r>
              <a:rPr lang="en-US" dirty="0" smtClean="0"/>
              <a:t>Lease agreements can be written or verbal</a:t>
            </a:r>
          </a:p>
          <a:p>
            <a:r>
              <a:rPr lang="en-US" dirty="0"/>
              <a:t>Late rent</a:t>
            </a:r>
          </a:p>
          <a:p>
            <a:pPr lvl="1"/>
            <a:r>
              <a:rPr lang="en-US" dirty="0"/>
              <a:t>Maximum late fee charge of 10% of monthly rent</a:t>
            </a:r>
          </a:p>
          <a:p>
            <a:pPr lvl="1"/>
            <a:r>
              <a:rPr lang="en-US" dirty="0"/>
              <a:t>Late fee cannot be charged until after the 5</a:t>
            </a:r>
            <a:r>
              <a:rPr lang="en-US" baseline="30000" dirty="0"/>
              <a:t>th</a:t>
            </a:r>
            <a:r>
              <a:rPr lang="en-US" dirty="0"/>
              <a:t> day of the </a:t>
            </a:r>
            <a:r>
              <a:rPr lang="en-US" dirty="0" smtClean="0"/>
              <a:t>month*</a:t>
            </a:r>
            <a:endParaRPr lang="en-US" dirty="0"/>
          </a:p>
          <a:p>
            <a:r>
              <a:rPr lang="en-US" dirty="0" smtClean="0"/>
              <a:t>Security deposits and pet deposits can be required</a:t>
            </a:r>
          </a:p>
          <a:p>
            <a:r>
              <a:rPr lang="en-US" dirty="0"/>
              <a:t>Landlord </a:t>
            </a:r>
            <a:r>
              <a:rPr lang="en-US" dirty="0" smtClean="0"/>
              <a:t>must </a:t>
            </a:r>
            <a:r>
              <a:rPr lang="en-US" dirty="0"/>
              <a:t>provide a habitable </a:t>
            </a:r>
            <a:r>
              <a:rPr lang="en-US" dirty="0" smtClean="0"/>
              <a:t>unit </a:t>
            </a:r>
          </a:p>
          <a:p>
            <a:pPr lvl="1"/>
            <a:r>
              <a:rPr lang="en-US" dirty="0" smtClean="0"/>
              <a:t>Withstands </a:t>
            </a:r>
            <a:r>
              <a:rPr lang="en-US" dirty="0"/>
              <a:t>weather</a:t>
            </a:r>
          </a:p>
          <a:p>
            <a:pPr lvl="1"/>
            <a:r>
              <a:rPr lang="en-US" dirty="0"/>
              <a:t>Conforms with safety and building codes</a:t>
            </a:r>
          </a:p>
          <a:p>
            <a:pPr lvl="1"/>
            <a:r>
              <a:rPr lang="en-US" dirty="0"/>
              <a:t>Has running water, heat, power, etc</a:t>
            </a:r>
            <a:r>
              <a:rPr lang="en-US" dirty="0" smtClean="0"/>
              <a:t>.</a:t>
            </a:r>
          </a:p>
          <a:p>
            <a:endParaRPr lang="en-US"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78983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ctr"/>
            <a:r>
              <a:rPr lang="en-US" dirty="0" smtClean="0"/>
              <a:t>Repairs under URLTA</a:t>
            </a:r>
            <a:endParaRPr lang="en-US" dirty="0"/>
          </a:p>
        </p:txBody>
      </p:sp>
      <p:sp>
        <p:nvSpPr>
          <p:cNvPr id="3" name="Content Placeholder 2"/>
          <p:cNvSpPr>
            <a:spLocks noGrp="1"/>
          </p:cNvSpPr>
          <p:nvPr>
            <p:ph idx="1"/>
          </p:nvPr>
        </p:nvSpPr>
        <p:spPr>
          <a:xfrm>
            <a:off x="381000" y="1524000"/>
            <a:ext cx="8382000" cy="4652963"/>
          </a:xfrm>
        </p:spPr>
        <p:txBody>
          <a:bodyPr>
            <a:normAutofit fontScale="92500" lnSpcReduction="10000"/>
          </a:bodyPr>
          <a:lstStyle/>
          <a:p>
            <a:r>
              <a:rPr lang="en-US" dirty="0" smtClean="0"/>
              <a:t>LL generally has a duty to make repairs to keep the rental unit habitable</a:t>
            </a:r>
          </a:p>
          <a:p>
            <a:pPr lvl="1"/>
            <a:r>
              <a:rPr lang="en-US" dirty="0" smtClean="0"/>
              <a:t>Can be modified by agreement in the lease</a:t>
            </a:r>
          </a:p>
          <a:p>
            <a:r>
              <a:rPr lang="en-US" dirty="0" smtClean="0"/>
              <a:t>Repair requests MUST be made in writing</a:t>
            </a:r>
          </a:p>
          <a:p>
            <a:pPr lvl="1"/>
            <a:r>
              <a:rPr lang="en-US" dirty="0" smtClean="0"/>
              <a:t>For non-essential repairs, LL has 14 days to make the repair (2 days if it’s an essential repair like heat or water)</a:t>
            </a:r>
          </a:p>
          <a:p>
            <a:r>
              <a:rPr lang="en-US" dirty="0" smtClean="0"/>
              <a:t>If LL doesn’t repair:</a:t>
            </a:r>
          </a:p>
          <a:p>
            <a:pPr lvl="1"/>
            <a:r>
              <a:rPr lang="en-US" dirty="0" smtClean="0"/>
              <a:t>Tenant </a:t>
            </a:r>
            <a:r>
              <a:rPr lang="en-US" b="1" u="sng" dirty="0" smtClean="0"/>
              <a:t>cannot</a:t>
            </a:r>
            <a:r>
              <a:rPr lang="en-US" dirty="0" smtClean="0"/>
              <a:t> withhold rent and stay indefinitely!</a:t>
            </a:r>
          </a:p>
          <a:p>
            <a:pPr lvl="1"/>
            <a:r>
              <a:rPr lang="en-US" dirty="0" smtClean="0"/>
              <a:t>Tenant may be able to break the lease and move (caution: balance, deposit)</a:t>
            </a:r>
          </a:p>
          <a:p>
            <a:pPr lvl="1"/>
            <a:r>
              <a:rPr lang="en-US" dirty="0" smtClean="0"/>
              <a:t>For essential repairs </a:t>
            </a:r>
            <a:r>
              <a:rPr lang="en-US" u="sng" dirty="0" smtClean="0"/>
              <a:t>only</a:t>
            </a:r>
            <a:r>
              <a:rPr lang="en-US" dirty="0" smtClean="0"/>
              <a:t>, Tenant may be able to move and charge LL for the substitute housing, or to repair and deduct from rent  (caution: risk eviction!)</a:t>
            </a:r>
          </a:p>
          <a:p>
            <a:r>
              <a:rPr lang="en-US" dirty="0" smtClean="0"/>
              <a:t>Landlord </a:t>
            </a:r>
            <a:r>
              <a:rPr lang="en-US" dirty="0"/>
              <a:t>can charge tenant (or even evict) over repairs if:</a:t>
            </a:r>
          </a:p>
          <a:p>
            <a:pPr lvl="1"/>
            <a:r>
              <a:rPr lang="en-US" dirty="0"/>
              <a:t>Tenant is behind on rent,</a:t>
            </a:r>
          </a:p>
          <a:p>
            <a:pPr lvl="1"/>
            <a:r>
              <a:rPr lang="en-US" dirty="0"/>
              <a:t>Tenant or a guest caused the damage, or </a:t>
            </a:r>
          </a:p>
          <a:p>
            <a:pPr lvl="1"/>
            <a:r>
              <a:rPr lang="en-US" dirty="0"/>
              <a:t>Damages are so extensive that landlord can’t make repairs with tenant </a:t>
            </a:r>
            <a:r>
              <a:rPr lang="en-US" dirty="0" smtClean="0"/>
              <a:t>there</a:t>
            </a:r>
          </a:p>
          <a:p>
            <a:pPr lvl="1"/>
            <a:endParaRPr lang="en-US" dirty="0"/>
          </a:p>
          <a:p>
            <a:endParaRPr lang="en-US" dirty="0"/>
          </a:p>
        </p:txBody>
      </p:sp>
    </p:spTree>
    <p:extLst>
      <p:ext uri="{BB962C8B-B14F-4D97-AF65-F5344CB8AC3E}">
        <p14:creationId xmlns:p14="http://schemas.microsoft.com/office/powerpoint/2010/main" val="300696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228600"/>
            <a:ext cx="7886700" cy="1325563"/>
          </a:xfrm>
        </p:spPr>
        <p:txBody>
          <a:bodyPr/>
          <a:lstStyle/>
          <a:p>
            <a:pPr algn="ctr"/>
            <a:r>
              <a:rPr lang="en-US" dirty="0" smtClean="0"/>
              <a:t>Eviction Process under URLTA</a:t>
            </a:r>
            <a:endParaRPr lang="en-US" dirty="0"/>
          </a:p>
        </p:txBody>
      </p:sp>
      <p:sp>
        <p:nvSpPr>
          <p:cNvPr id="3" name="Content Placeholder 2"/>
          <p:cNvSpPr>
            <a:spLocks noGrp="1"/>
          </p:cNvSpPr>
          <p:nvPr>
            <p:ph idx="1"/>
          </p:nvPr>
        </p:nvSpPr>
        <p:spPr>
          <a:xfrm>
            <a:off x="304800" y="1447800"/>
            <a:ext cx="8458200" cy="5257800"/>
          </a:xfrm>
        </p:spPr>
        <p:txBody>
          <a:bodyPr>
            <a:normAutofit lnSpcReduction="10000"/>
          </a:bodyPr>
          <a:lstStyle/>
          <a:p>
            <a:r>
              <a:rPr lang="en-US" sz="2700" dirty="0" smtClean="0"/>
              <a:t>Notice </a:t>
            </a:r>
            <a:r>
              <a:rPr lang="en-US" sz="2700" dirty="0"/>
              <a:t>of lease termination (determined by type of lease and violation)</a:t>
            </a:r>
          </a:p>
          <a:p>
            <a:pPr lvl="1"/>
            <a:r>
              <a:rPr lang="en-US" sz="2500" dirty="0"/>
              <a:t>Written </a:t>
            </a:r>
            <a:r>
              <a:rPr lang="en-US" sz="2500" dirty="0" smtClean="0"/>
              <a:t>agreement</a:t>
            </a:r>
            <a:endParaRPr lang="en-US" sz="2500" dirty="0"/>
          </a:p>
          <a:p>
            <a:pPr lvl="2"/>
            <a:r>
              <a:rPr lang="en-US" sz="1800" dirty="0"/>
              <a:t>Waiver for </a:t>
            </a:r>
            <a:r>
              <a:rPr lang="en-US" sz="1800" u="sng" dirty="0"/>
              <a:t>nonpayment of </a:t>
            </a:r>
            <a:r>
              <a:rPr lang="en-US" sz="1800" u="sng" dirty="0" smtClean="0"/>
              <a:t>rent only</a:t>
            </a:r>
            <a:r>
              <a:rPr lang="en-US" sz="1800" dirty="0" smtClean="0"/>
              <a:t> </a:t>
            </a:r>
            <a:r>
              <a:rPr lang="en-US" sz="1800" dirty="0"/>
              <a:t>means no notice required</a:t>
            </a:r>
          </a:p>
          <a:p>
            <a:pPr lvl="2"/>
            <a:r>
              <a:rPr lang="en-US" sz="1800" dirty="0"/>
              <a:t>Curable breaches: 14 days (if occurring again in 6 months, 7 </a:t>
            </a:r>
            <a:r>
              <a:rPr lang="en-US" sz="1800" dirty="0" smtClean="0"/>
              <a:t>day notice)</a:t>
            </a:r>
            <a:endParaRPr lang="en-US" sz="1800" dirty="0"/>
          </a:p>
          <a:p>
            <a:pPr lvl="2"/>
            <a:r>
              <a:rPr lang="en-US" sz="1800" dirty="0"/>
              <a:t>Non-curable breaches: 14 days</a:t>
            </a:r>
          </a:p>
          <a:p>
            <a:pPr lvl="1"/>
            <a:r>
              <a:rPr lang="en-US" sz="2500" dirty="0"/>
              <a:t>Oral agreement</a:t>
            </a:r>
          </a:p>
          <a:p>
            <a:pPr lvl="2"/>
            <a:r>
              <a:rPr lang="en-US" sz="1800" dirty="0"/>
              <a:t>If tenant pays monthly, </a:t>
            </a:r>
            <a:r>
              <a:rPr lang="en-US" sz="1800" dirty="0" smtClean="0"/>
              <a:t>14 </a:t>
            </a:r>
            <a:r>
              <a:rPr lang="en-US" sz="1800" dirty="0"/>
              <a:t>days</a:t>
            </a:r>
          </a:p>
          <a:p>
            <a:pPr lvl="2"/>
            <a:r>
              <a:rPr lang="en-US" sz="1800" dirty="0"/>
              <a:t>If tenant pays weekly, 10 days</a:t>
            </a:r>
          </a:p>
          <a:p>
            <a:pPr lvl="1"/>
            <a:r>
              <a:rPr lang="en-US" sz="2500" dirty="0"/>
              <a:t>Criminal activity (written or oral agreement): 3 days</a:t>
            </a:r>
          </a:p>
          <a:p>
            <a:r>
              <a:rPr lang="en-US" sz="2700" dirty="0" smtClean="0"/>
              <a:t>After notice period expires, issuance </a:t>
            </a:r>
            <a:r>
              <a:rPr lang="en-US" sz="2700" dirty="0"/>
              <a:t>of a detainer </a:t>
            </a:r>
            <a:r>
              <a:rPr lang="en-US" sz="2700" dirty="0" smtClean="0"/>
              <a:t>warrant </a:t>
            </a:r>
            <a:endParaRPr lang="en-US" sz="2700" dirty="0"/>
          </a:p>
          <a:p>
            <a:r>
              <a:rPr lang="en-US" sz="2700" dirty="0" smtClean="0"/>
              <a:t>Detainer hearing (at least 6 days from issuance of warrant)</a:t>
            </a:r>
            <a:endParaRPr lang="en-US" sz="2700" dirty="0"/>
          </a:p>
          <a:p>
            <a:r>
              <a:rPr lang="en-US" sz="2900" dirty="0"/>
              <a:t>10 days</a:t>
            </a:r>
          </a:p>
          <a:p>
            <a:endParaRPr lang="en-US" dirty="0"/>
          </a:p>
        </p:txBody>
      </p:sp>
    </p:spTree>
    <p:extLst>
      <p:ext uri="{BB962C8B-B14F-4D97-AF65-F5344CB8AC3E}">
        <p14:creationId xmlns:p14="http://schemas.microsoft.com/office/powerpoint/2010/main" val="148764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Common Law for Rural Counties</a:t>
            </a:r>
            <a:endParaRPr lang="en-US" dirty="0"/>
          </a:p>
        </p:txBody>
      </p:sp>
      <p:sp>
        <p:nvSpPr>
          <p:cNvPr id="3" name="Content Placeholder 2"/>
          <p:cNvSpPr>
            <a:spLocks noGrp="1"/>
          </p:cNvSpPr>
          <p:nvPr>
            <p:ph idx="1"/>
          </p:nvPr>
        </p:nvSpPr>
        <p:spPr>
          <a:xfrm>
            <a:off x="840000" y="1676400"/>
            <a:ext cx="7675350" cy="4572000"/>
          </a:xfrm>
        </p:spPr>
        <p:txBody>
          <a:bodyPr>
            <a:normAutofit/>
          </a:bodyPr>
          <a:lstStyle/>
          <a:p>
            <a:r>
              <a:rPr lang="en-US" dirty="0" smtClean="0"/>
              <a:t>Common law applies </a:t>
            </a:r>
            <a:r>
              <a:rPr lang="en-US" dirty="0"/>
              <a:t>in </a:t>
            </a:r>
            <a:r>
              <a:rPr lang="en-US" dirty="0" smtClean="0"/>
              <a:t>more rural counties where population is below 75,000</a:t>
            </a:r>
            <a:endParaRPr lang="en-US" dirty="0"/>
          </a:p>
          <a:p>
            <a:r>
              <a:rPr lang="en-US" dirty="0"/>
              <a:t>Lease agreements can be written or verbal</a:t>
            </a:r>
          </a:p>
          <a:p>
            <a:r>
              <a:rPr lang="en-US" dirty="0" smtClean="0"/>
              <a:t>Security </a:t>
            </a:r>
            <a:r>
              <a:rPr lang="en-US" dirty="0"/>
              <a:t>deposits and pet deposits can be </a:t>
            </a:r>
            <a:r>
              <a:rPr lang="en-US" dirty="0" smtClean="0"/>
              <a:t>required </a:t>
            </a:r>
          </a:p>
          <a:p>
            <a:r>
              <a:rPr lang="en-US" dirty="0" smtClean="0"/>
              <a:t>Landlord </a:t>
            </a:r>
            <a:r>
              <a:rPr lang="en-US" dirty="0"/>
              <a:t>has a duty to provide a habitable rental unit and make repairs to keep it habitable</a:t>
            </a:r>
          </a:p>
          <a:p>
            <a:pPr lvl="1"/>
            <a:r>
              <a:rPr lang="en-US" dirty="0"/>
              <a:t>Withstands weather</a:t>
            </a:r>
          </a:p>
          <a:p>
            <a:pPr lvl="1"/>
            <a:r>
              <a:rPr lang="en-US" dirty="0"/>
              <a:t>Conforms with safety and building </a:t>
            </a:r>
            <a:r>
              <a:rPr lang="en-US" dirty="0" smtClean="0"/>
              <a:t>codes</a:t>
            </a:r>
          </a:p>
          <a:p>
            <a:pPr lvl="1"/>
            <a:r>
              <a:rPr lang="en-US" dirty="0" smtClean="0"/>
              <a:t>LL must repair emergency issues immediately if the problem is a code violation (i.e. water pipe bursts or heater breaks)</a:t>
            </a:r>
            <a:endParaRPr lang="en-US" dirty="0"/>
          </a:p>
          <a:p>
            <a:endParaRPr lang="en-US" dirty="0"/>
          </a:p>
        </p:txBody>
      </p:sp>
    </p:spTree>
    <p:extLst>
      <p:ext uri="{BB962C8B-B14F-4D97-AF65-F5344CB8AC3E}">
        <p14:creationId xmlns:p14="http://schemas.microsoft.com/office/powerpoint/2010/main" val="310430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Eviction Process</a:t>
            </a:r>
            <a:br>
              <a:rPr lang="en-US" dirty="0" smtClean="0"/>
            </a:br>
            <a:r>
              <a:rPr lang="en-US" dirty="0" smtClean="0"/>
              <a:t>in Common Law Counties</a:t>
            </a:r>
            <a:endParaRPr lang="en-US" dirty="0"/>
          </a:p>
        </p:txBody>
      </p:sp>
      <p:sp>
        <p:nvSpPr>
          <p:cNvPr id="3" name="Content Placeholder 2"/>
          <p:cNvSpPr>
            <a:spLocks noGrp="1"/>
          </p:cNvSpPr>
          <p:nvPr>
            <p:ph idx="1"/>
          </p:nvPr>
        </p:nvSpPr>
        <p:spPr>
          <a:xfrm>
            <a:off x="228600" y="1825624"/>
            <a:ext cx="8610600" cy="4651375"/>
          </a:xfrm>
        </p:spPr>
        <p:txBody>
          <a:bodyPr>
            <a:normAutofit fontScale="92500" lnSpcReduction="20000"/>
          </a:bodyPr>
          <a:lstStyle/>
          <a:p>
            <a:r>
              <a:rPr lang="en-US" dirty="0" smtClean="0"/>
              <a:t>Form of Notice</a:t>
            </a:r>
          </a:p>
          <a:p>
            <a:pPr lvl="1"/>
            <a:r>
              <a:rPr lang="en-US" dirty="0" smtClean="0"/>
              <a:t>Oral or written</a:t>
            </a:r>
          </a:p>
          <a:p>
            <a:r>
              <a:rPr lang="en-US" dirty="0" smtClean="0"/>
              <a:t>Timing of Notice</a:t>
            </a:r>
          </a:p>
          <a:p>
            <a:pPr lvl="1"/>
            <a:r>
              <a:rPr lang="en-US" dirty="0" smtClean="0"/>
              <a:t>The Tenant gets 14 days for any of the following lease violations:</a:t>
            </a:r>
          </a:p>
          <a:p>
            <a:pPr lvl="2"/>
            <a:r>
              <a:rPr lang="en-US" dirty="0" smtClean="0"/>
              <a:t>1) Tenant hasn’t paid rent on time, or </a:t>
            </a:r>
          </a:p>
          <a:p>
            <a:pPr lvl="2"/>
            <a:r>
              <a:rPr lang="en-US" dirty="0" smtClean="0"/>
              <a:t>2) Tenant/guest has damaged the rental unit, or </a:t>
            </a:r>
          </a:p>
          <a:p>
            <a:pPr lvl="2"/>
            <a:r>
              <a:rPr lang="en-US" dirty="0" smtClean="0"/>
              <a:t>3) </a:t>
            </a:r>
            <a:r>
              <a:rPr lang="en-US" dirty="0"/>
              <a:t>Tenant/guest </a:t>
            </a:r>
            <a:r>
              <a:rPr lang="en-US" dirty="0" smtClean="0"/>
              <a:t>in the rental unit has been violent or threatened the health, safety, or welfare of others.</a:t>
            </a:r>
          </a:p>
          <a:p>
            <a:pPr lvl="1"/>
            <a:r>
              <a:rPr lang="en-US" dirty="0" smtClean="0"/>
              <a:t>For all other lease violations, the Tenant gets 30 days.</a:t>
            </a:r>
          </a:p>
          <a:p>
            <a:pPr lvl="1"/>
            <a:r>
              <a:rPr lang="en-US" dirty="0" smtClean="0"/>
              <a:t>NOTE: Lease can arrange for different notice periods</a:t>
            </a:r>
          </a:p>
          <a:p>
            <a:r>
              <a:rPr lang="en-US" dirty="0" smtClean="0"/>
              <a:t>Ability to cure default</a:t>
            </a:r>
            <a:r>
              <a:rPr lang="en-US" dirty="0"/>
              <a:t> </a:t>
            </a:r>
            <a:endParaRPr lang="en-US" dirty="0" smtClean="0"/>
          </a:p>
          <a:p>
            <a:pPr lvl="1"/>
            <a:r>
              <a:rPr lang="en-US" dirty="0" smtClean="0"/>
              <a:t>If the Tenant hasn’t paid rent, owes a late fee, or has damaged the rental unit, the Tenant can cure the breach by paying within the 14 day notice period!</a:t>
            </a:r>
          </a:p>
          <a:p>
            <a:r>
              <a:rPr lang="en-US" dirty="0"/>
              <a:t>After notice period expires, issuance of a detainer warrant </a:t>
            </a:r>
          </a:p>
          <a:p>
            <a:r>
              <a:rPr lang="en-US" dirty="0"/>
              <a:t>Detainer hearing (at least 6 days from issuance of warrant)</a:t>
            </a:r>
          </a:p>
          <a:p>
            <a:r>
              <a:rPr lang="en-US" dirty="0" smtClean="0"/>
              <a:t>After judgment, 10 days to move (including weekends</a:t>
            </a:r>
            <a:r>
              <a:rPr lang="en-US" sz="2900" dirty="0" smtClean="0"/>
              <a:t>)</a:t>
            </a:r>
            <a:endParaRPr lang="en-US" sz="2900" dirty="0"/>
          </a:p>
          <a:p>
            <a:pPr lvl="1"/>
            <a:endParaRPr lang="en-US" dirty="0" smtClean="0"/>
          </a:p>
        </p:txBody>
      </p:sp>
    </p:spTree>
    <p:extLst>
      <p:ext uri="{BB962C8B-B14F-4D97-AF65-F5344CB8AC3E}">
        <p14:creationId xmlns:p14="http://schemas.microsoft.com/office/powerpoint/2010/main" val="77376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Illegal Evictions in ANY County</a:t>
            </a:r>
            <a:endParaRPr lang="en-US" dirty="0"/>
          </a:p>
        </p:txBody>
      </p:sp>
      <p:sp>
        <p:nvSpPr>
          <p:cNvPr id="3" name="Content Placeholder 2"/>
          <p:cNvSpPr>
            <a:spLocks noGrp="1"/>
          </p:cNvSpPr>
          <p:nvPr>
            <p:ph idx="1"/>
          </p:nvPr>
        </p:nvSpPr>
        <p:spPr/>
        <p:txBody>
          <a:bodyPr>
            <a:normAutofit/>
          </a:bodyPr>
          <a:lstStyle/>
          <a:p>
            <a:r>
              <a:rPr lang="en-US" sz="3000" dirty="0" smtClean="0"/>
              <a:t>Shutting off essential services (power, water, heat, etc.) to make a tenant move, even if the tenant is behind on rent</a:t>
            </a:r>
          </a:p>
          <a:p>
            <a:r>
              <a:rPr lang="en-US" sz="3000" dirty="0" smtClean="0"/>
              <a:t>Locking a tenant out of the unit, even if the tenant is behind on rent</a:t>
            </a:r>
          </a:p>
          <a:p>
            <a:r>
              <a:rPr lang="en-US" sz="3000" u="sng" dirty="0" smtClean="0"/>
              <a:t>Landlords cannot get possession back without going to court. </a:t>
            </a:r>
          </a:p>
          <a:p>
            <a:pPr lvl="1"/>
            <a:r>
              <a:rPr lang="en-US" sz="2600" u="sng" dirty="0" smtClean="0"/>
              <a:t>A tenant cannot agree to self-help evictions in a lease agreement!</a:t>
            </a:r>
          </a:p>
          <a:p>
            <a:endParaRPr lang="en-US" sz="3000" dirty="0"/>
          </a:p>
        </p:txBody>
      </p:sp>
    </p:spTree>
    <p:extLst>
      <p:ext uri="{BB962C8B-B14F-4D97-AF65-F5344CB8AC3E}">
        <p14:creationId xmlns:p14="http://schemas.microsoft.com/office/powerpoint/2010/main" val="226817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356" y="914400"/>
            <a:ext cx="8229600" cy="609600"/>
          </a:xfrm>
        </p:spPr>
        <p:txBody>
          <a:bodyPr>
            <a:noAutofit/>
          </a:bodyPr>
          <a:lstStyle/>
          <a:p>
            <a:pPr algn="ctr"/>
            <a:r>
              <a:rPr lang="en-US" sz="6000" dirty="0" smtClean="0"/>
              <a:t>Fair Housing Act</a:t>
            </a:r>
            <a:br>
              <a:rPr lang="en-US" sz="6000" dirty="0" smtClean="0"/>
            </a:br>
            <a:endParaRPr lang="en-US" sz="6000" dirty="0"/>
          </a:p>
        </p:txBody>
      </p:sp>
      <p:sp>
        <p:nvSpPr>
          <p:cNvPr id="3" name="Content Placeholder 2"/>
          <p:cNvSpPr>
            <a:spLocks noGrp="1"/>
          </p:cNvSpPr>
          <p:nvPr>
            <p:ph idx="1"/>
          </p:nvPr>
        </p:nvSpPr>
        <p:spPr>
          <a:xfrm>
            <a:off x="438356" y="1371600"/>
            <a:ext cx="8229600" cy="5181600"/>
          </a:xfrm>
        </p:spPr>
        <p:txBody>
          <a:bodyPr>
            <a:normAutofit/>
          </a:bodyPr>
          <a:lstStyle/>
          <a:p>
            <a:r>
              <a:rPr lang="en-US" sz="2600" dirty="0" smtClean="0"/>
              <a:t>Legal Authority</a:t>
            </a:r>
          </a:p>
          <a:p>
            <a:pPr lvl="1"/>
            <a:r>
              <a:rPr lang="en-US" sz="2500" dirty="0" smtClean="0"/>
              <a:t>42 </a:t>
            </a:r>
            <a:r>
              <a:rPr lang="en-US" sz="2500" dirty="0"/>
              <a:t>U.S.C. § </a:t>
            </a:r>
            <a:r>
              <a:rPr lang="en-US" sz="2500" dirty="0" smtClean="0"/>
              <a:t>3601 et. seq.</a:t>
            </a:r>
          </a:p>
          <a:p>
            <a:pPr lvl="1"/>
            <a:r>
              <a:rPr lang="en-US" sz="2500" dirty="0" smtClean="0"/>
              <a:t>24 C.F.R. § 100 et. seq.</a:t>
            </a:r>
            <a:endParaRPr lang="en-US" sz="2500" dirty="0"/>
          </a:p>
          <a:p>
            <a:pPr lvl="1"/>
            <a:r>
              <a:rPr lang="en-US" sz="2500" dirty="0" smtClean="0"/>
              <a:t>Tenn</a:t>
            </a:r>
            <a:r>
              <a:rPr lang="en-US" sz="2500" dirty="0"/>
              <a:t>. Code Ann. § 4-21-601</a:t>
            </a:r>
          </a:p>
          <a:p>
            <a:r>
              <a:rPr lang="en-US" sz="2600" dirty="0" smtClean="0"/>
              <a:t>Goals: </a:t>
            </a:r>
          </a:p>
          <a:p>
            <a:pPr lvl="1"/>
            <a:r>
              <a:rPr lang="en-US" sz="2200" dirty="0" smtClean="0"/>
              <a:t>To afford everyone the opportunity for fair housing, regardless of a tenant’s status in a protected class</a:t>
            </a:r>
          </a:p>
          <a:p>
            <a:pPr lvl="1"/>
            <a:r>
              <a:rPr lang="en-US" sz="2200" dirty="0" smtClean="0"/>
              <a:t>To prohibit discrimination by landlords and by those who work in markets affecting housing</a:t>
            </a:r>
          </a:p>
          <a:p>
            <a:r>
              <a:rPr lang="en-US" sz="2600" dirty="0" smtClean="0"/>
              <a:t>Potential areas of overlap:	</a:t>
            </a:r>
          </a:p>
          <a:p>
            <a:pPr lvl="1"/>
            <a:r>
              <a:rPr lang="en-US" sz="2500" dirty="0" smtClean="0"/>
              <a:t>Violence Against Women Act</a:t>
            </a:r>
          </a:p>
          <a:p>
            <a:pPr lvl="1"/>
            <a:r>
              <a:rPr lang="en-US" sz="2500" dirty="0" smtClean="0"/>
              <a:t>Americans with Disabilities Act</a:t>
            </a:r>
          </a:p>
          <a:p>
            <a:pPr lvl="1"/>
            <a:r>
              <a:rPr lang="en-US" sz="2500" dirty="0" smtClean="0"/>
              <a:t>HUD rules and regulations</a:t>
            </a:r>
          </a:p>
          <a:p>
            <a:pPr lvl="1"/>
            <a:endParaRPr lang="en-US" dirty="0" smtClean="0"/>
          </a:p>
          <a:p>
            <a:endParaRPr lang="en-US" dirty="0" smtClean="0"/>
          </a:p>
          <a:p>
            <a:endParaRPr lang="en-US" dirty="0" smtClean="0"/>
          </a:p>
        </p:txBody>
      </p:sp>
    </p:spTree>
    <p:extLst>
      <p:ext uri="{BB962C8B-B14F-4D97-AF65-F5344CB8AC3E}">
        <p14:creationId xmlns:p14="http://schemas.microsoft.com/office/powerpoint/2010/main" val="23484924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438</TotalTime>
  <Words>2155</Words>
  <Application>Microsoft Office PowerPoint</Application>
  <PresentationFormat>On-screen Show (4:3)</PresentationFormat>
  <Paragraphs>254</Paragraphs>
  <Slides>28</Slides>
  <Notes>17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Depth</vt:lpstr>
      <vt:lpstr> Landlord-Tenant Basics</vt:lpstr>
      <vt:lpstr>Outline</vt:lpstr>
      <vt:lpstr>Uniform Residential Landlord &amp; Tenant Act</vt:lpstr>
      <vt:lpstr>Repairs under URLTA</vt:lpstr>
      <vt:lpstr>Eviction Process under URLTA</vt:lpstr>
      <vt:lpstr>Common Law for Rural Counties</vt:lpstr>
      <vt:lpstr>Eviction Process in Common Law Counties</vt:lpstr>
      <vt:lpstr>Illegal Evictions in ANY County</vt:lpstr>
      <vt:lpstr>Fair Housing Act </vt:lpstr>
      <vt:lpstr>FHA: Protected Classes </vt:lpstr>
      <vt:lpstr>FHA: Markets Covered </vt:lpstr>
      <vt:lpstr>Discrimination under the FHA 42 U.S.C. §§ 3604 &amp; 3617</vt:lpstr>
      <vt:lpstr>FHA: Disabilities &amp; Handicaps</vt:lpstr>
      <vt:lpstr>FHA: Disabilities  &amp;Handicaps (ctd.)</vt:lpstr>
      <vt:lpstr>FHA: Reasonable Modifications</vt:lpstr>
      <vt:lpstr>Notes on Reasonable Modifications</vt:lpstr>
      <vt:lpstr>More Information on Reasonable Modifications: </vt:lpstr>
      <vt:lpstr>FHA: Reasonable Accommodations</vt:lpstr>
      <vt:lpstr>Important Notes  on Reasonable Accommodations</vt:lpstr>
      <vt:lpstr>More Information  on Reasonable Accommodations:</vt:lpstr>
      <vt:lpstr>Examples of Accommodations</vt:lpstr>
      <vt:lpstr>Best Practices</vt:lpstr>
      <vt:lpstr>FHA: Protections for  Domestic Violence Victims</vt:lpstr>
      <vt:lpstr>Violence Against Women Act: Additional Protections</vt:lpstr>
      <vt:lpstr>VAWA/FHA Violations</vt:lpstr>
      <vt:lpstr>Preventing Evictions of Survivors</vt:lpstr>
      <vt:lpstr>Important Notes</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Fair Housing Act: An Overview</dc:title>
  <dc:creator>Christina Magrans</dc:creator>
  <cp:lastModifiedBy>Anne Louise Wirthlin</cp:lastModifiedBy>
  <cp:revision>52</cp:revision>
  <cp:lastPrinted>2015-11-18T20:31:45Z</cp:lastPrinted>
  <dcterms:created xsi:type="dcterms:W3CDTF">2015-11-16T19:41:05Z</dcterms:created>
  <dcterms:modified xsi:type="dcterms:W3CDTF">2016-03-28T13:59:22Z</dcterms:modified>
</cp:coreProperties>
</file>