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52"/>
  </p:notesMasterIdLst>
  <p:handoutMasterIdLst>
    <p:handoutMasterId r:id="rId53"/>
  </p:handoutMasterIdLst>
  <p:sldIdLst>
    <p:sldId id="256" r:id="rId2"/>
    <p:sldId id="257" r:id="rId3"/>
    <p:sldId id="282" r:id="rId4"/>
    <p:sldId id="283" r:id="rId5"/>
    <p:sldId id="286" r:id="rId6"/>
    <p:sldId id="287" r:id="rId7"/>
    <p:sldId id="288" r:id="rId8"/>
    <p:sldId id="296" r:id="rId9"/>
    <p:sldId id="259" r:id="rId10"/>
    <p:sldId id="260" r:id="rId11"/>
    <p:sldId id="261" r:id="rId12"/>
    <p:sldId id="262" r:id="rId13"/>
    <p:sldId id="289" r:id="rId14"/>
    <p:sldId id="263" r:id="rId15"/>
    <p:sldId id="290" r:id="rId16"/>
    <p:sldId id="279" r:id="rId17"/>
    <p:sldId id="265" r:id="rId18"/>
    <p:sldId id="266" r:id="rId19"/>
    <p:sldId id="267" r:id="rId20"/>
    <p:sldId id="264" r:id="rId21"/>
    <p:sldId id="310" r:id="rId22"/>
    <p:sldId id="280" r:id="rId23"/>
    <p:sldId id="281" r:id="rId24"/>
    <p:sldId id="305" r:id="rId25"/>
    <p:sldId id="306" r:id="rId26"/>
    <p:sldId id="307" r:id="rId27"/>
    <p:sldId id="308" r:id="rId28"/>
    <p:sldId id="309" r:id="rId29"/>
    <p:sldId id="302" r:id="rId30"/>
    <p:sldId id="303" r:id="rId31"/>
    <p:sldId id="295" r:id="rId32"/>
    <p:sldId id="268" r:id="rId33"/>
    <p:sldId id="269" r:id="rId34"/>
    <p:sldId id="270" r:id="rId35"/>
    <p:sldId id="271" r:id="rId36"/>
    <p:sldId id="272" r:id="rId37"/>
    <p:sldId id="284" r:id="rId38"/>
    <p:sldId id="291" r:id="rId39"/>
    <p:sldId id="285" r:id="rId40"/>
    <p:sldId id="273" r:id="rId41"/>
    <p:sldId id="297" r:id="rId42"/>
    <p:sldId id="274" r:id="rId43"/>
    <p:sldId id="275" r:id="rId44"/>
    <p:sldId id="276" r:id="rId45"/>
    <p:sldId id="277" r:id="rId46"/>
    <p:sldId id="292" r:id="rId47"/>
    <p:sldId id="293" r:id="rId48"/>
    <p:sldId id="294" r:id="rId49"/>
    <p:sldId id="298" r:id="rId50"/>
    <p:sldId id="299" r:id="rId51"/>
  </p:sldIdLst>
  <p:sldSz cx="9144000" cy="6858000" type="screen4x3"/>
  <p:notesSz cx="6858000" cy="93138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8" d="100"/>
          <a:sy n="58" d="100"/>
        </p:scale>
        <p:origin x="-1632"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69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5693"/>
          </a:xfrm>
          <a:prstGeom prst="rect">
            <a:avLst/>
          </a:prstGeom>
        </p:spPr>
        <p:txBody>
          <a:bodyPr vert="horz" lIns="91440" tIns="45720" rIns="91440" bIns="45720" rtlCol="0"/>
          <a:lstStyle>
            <a:lvl1pPr algn="r">
              <a:defRPr sz="1200"/>
            </a:lvl1pPr>
          </a:lstStyle>
          <a:p>
            <a:fld id="{EFA1C22E-550C-438B-AC0E-67C88624D86E}" type="datetimeFigureOut">
              <a:rPr lang="en-US" smtClean="0"/>
              <a:t>9/27/2019</a:t>
            </a:fld>
            <a:endParaRPr lang="en-US"/>
          </a:p>
        </p:txBody>
      </p:sp>
      <p:sp>
        <p:nvSpPr>
          <p:cNvPr id="4" name="Footer Placeholder 3"/>
          <p:cNvSpPr>
            <a:spLocks noGrp="1"/>
          </p:cNvSpPr>
          <p:nvPr>
            <p:ph type="ftr" sz="quarter" idx="2"/>
          </p:nvPr>
        </p:nvSpPr>
        <p:spPr>
          <a:xfrm>
            <a:off x="0" y="8846553"/>
            <a:ext cx="2971800" cy="46569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46553"/>
            <a:ext cx="2971800" cy="465693"/>
          </a:xfrm>
          <a:prstGeom prst="rect">
            <a:avLst/>
          </a:prstGeom>
        </p:spPr>
        <p:txBody>
          <a:bodyPr vert="horz" lIns="91440" tIns="45720" rIns="91440" bIns="45720" rtlCol="0" anchor="b"/>
          <a:lstStyle>
            <a:lvl1pPr algn="r">
              <a:defRPr sz="1200"/>
            </a:lvl1pPr>
          </a:lstStyle>
          <a:p>
            <a:fld id="{83D46836-123C-4626-ACED-68A2F413BA48}" type="slidenum">
              <a:rPr lang="en-US" smtClean="0"/>
              <a:t>‹#›</a:t>
            </a:fld>
            <a:endParaRPr lang="en-US"/>
          </a:p>
        </p:txBody>
      </p:sp>
    </p:spTree>
    <p:extLst>
      <p:ext uri="{BB962C8B-B14F-4D97-AF65-F5344CB8AC3E}">
        <p14:creationId xmlns:p14="http://schemas.microsoft.com/office/powerpoint/2010/main" val="309373765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693"/>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65693"/>
          </a:xfrm>
          <a:prstGeom prst="rect">
            <a:avLst/>
          </a:prstGeom>
        </p:spPr>
        <p:txBody>
          <a:bodyPr vert="horz" lIns="91440" tIns="45720" rIns="91440" bIns="45720" rtlCol="0"/>
          <a:lstStyle>
            <a:lvl1pPr algn="r">
              <a:defRPr sz="1200"/>
            </a:lvl1pPr>
          </a:lstStyle>
          <a:p>
            <a:fld id="{D02B41BB-1DB6-450F-9BF6-78DEF6451E81}" type="datetimeFigureOut">
              <a:rPr lang="en-US" smtClean="0"/>
              <a:t>9/27/2019</a:t>
            </a:fld>
            <a:endParaRPr lang="en-US" dirty="0"/>
          </a:p>
        </p:txBody>
      </p:sp>
      <p:sp>
        <p:nvSpPr>
          <p:cNvPr id="4" name="Slide Image Placeholder 3"/>
          <p:cNvSpPr>
            <a:spLocks noGrp="1" noRot="1" noChangeAspect="1"/>
          </p:cNvSpPr>
          <p:nvPr>
            <p:ph type="sldImg" idx="2"/>
          </p:nvPr>
        </p:nvSpPr>
        <p:spPr>
          <a:xfrm>
            <a:off x="1101725" y="698500"/>
            <a:ext cx="4654550" cy="34925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24085"/>
            <a:ext cx="5486400" cy="4191238"/>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6553"/>
            <a:ext cx="2971800" cy="465693"/>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846553"/>
            <a:ext cx="2971800" cy="465693"/>
          </a:xfrm>
          <a:prstGeom prst="rect">
            <a:avLst/>
          </a:prstGeom>
        </p:spPr>
        <p:txBody>
          <a:bodyPr vert="horz" lIns="91440" tIns="45720" rIns="91440" bIns="45720" rtlCol="0" anchor="b"/>
          <a:lstStyle>
            <a:lvl1pPr algn="r">
              <a:defRPr sz="1200"/>
            </a:lvl1pPr>
          </a:lstStyle>
          <a:p>
            <a:fld id="{A3493C03-E927-4FA5-8BA8-13E147FF4818}" type="slidenum">
              <a:rPr lang="en-US" smtClean="0"/>
              <a:t>‹#›</a:t>
            </a:fld>
            <a:endParaRPr lang="en-US" dirty="0"/>
          </a:p>
        </p:txBody>
      </p:sp>
    </p:spTree>
    <p:extLst>
      <p:ext uri="{BB962C8B-B14F-4D97-AF65-F5344CB8AC3E}">
        <p14:creationId xmlns:p14="http://schemas.microsoft.com/office/powerpoint/2010/main" val="157651468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3493C03-E927-4FA5-8BA8-13E147FF4818}" type="slidenum">
              <a:rPr lang="en-US" smtClean="0"/>
              <a:t>25</a:t>
            </a:fld>
            <a:endParaRPr lang="en-US" dirty="0"/>
          </a:p>
        </p:txBody>
      </p:sp>
    </p:spTree>
    <p:extLst>
      <p:ext uri="{BB962C8B-B14F-4D97-AF65-F5344CB8AC3E}">
        <p14:creationId xmlns:p14="http://schemas.microsoft.com/office/powerpoint/2010/main" val="26907472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3493C03-E927-4FA5-8BA8-13E147FF4818}" type="slidenum">
              <a:rPr lang="en-US" smtClean="0"/>
              <a:t>27</a:t>
            </a:fld>
            <a:endParaRPr lang="en-US" dirty="0"/>
          </a:p>
        </p:txBody>
      </p:sp>
    </p:spTree>
    <p:extLst>
      <p:ext uri="{BB962C8B-B14F-4D97-AF65-F5344CB8AC3E}">
        <p14:creationId xmlns:p14="http://schemas.microsoft.com/office/powerpoint/2010/main" val="11907165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3493C03-E927-4FA5-8BA8-13E147FF4818}" type="slidenum">
              <a:rPr lang="en-US" smtClean="0"/>
              <a:t>49</a:t>
            </a:fld>
            <a:endParaRPr lang="en-US" dirty="0"/>
          </a:p>
        </p:txBody>
      </p:sp>
    </p:spTree>
    <p:extLst>
      <p:ext uri="{BB962C8B-B14F-4D97-AF65-F5344CB8AC3E}">
        <p14:creationId xmlns:p14="http://schemas.microsoft.com/office/powerpoint/2010/main" val="40304090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C936165F-06E6-4DA8-B76B-F3F3D6D776F4}" type="datetimeFigureOut">
              <a:rPr lang="en-US" smtClean="0"/>
              <a:t>9/27/2019</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11" name="Slide Number Placeholder 10"/>
          <p:cNvSpPr>
            <a:spLocks noGrp="1"/>
          </p:cNvSpPr>
          <p:nvPr>
            <p:ph type="sldNum" sz="quarter" idx="12"/>
          </p:nvPr>
        </p:nvSpPr>
        <p:spPr/>
        <p:txBody>
          <a:bodyPr/>
          <a:lstStyle>
            <a:extLst/>
          </a:lstStyle>
          <a:p>
            <a:fld id="{0E721268-DFDF-4C30-A212-A3CAFF7D607B}"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936165F-06E6-4DA8-B76B-F3F3D6D776F4}" type="datetimeFigureOut">
              <a:rPr lang="en-US" smtClean="0"/>
              <a:t>9/27/2019</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0E721268-DFDF-4C30-A212-A3CAFF7D607B}"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936165F-06E6-4DA8-B76B-F3F3D6D776F4}" type="datetimeFigureOut">
              <a:rPr lang="en-US" smtClean="0"/>
              <a:t>9/27/2019</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0E721268-DFDF-4C30-A212-A3CAFF7D607B}"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936165F-06E6-4DA8-B76B-F3F3D6D776F4}" type="datetimeFigureOut">
              <a:rPr lang="en-US" smtClean="0"/>
              <a:t>9/27/2019</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0E721268-DFDF-4C30-A212-A3CAFF7D607B}"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C936165F-06E6-4DA8-B76B-F3F3D6D776F4}" type="datetimeFigureOut">
              <a:rPr lang="en-US" smtClean="0"/>
              <a:t>9/27/2019</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0E721268-DFDF-4C30-A212-A3CAFF7D607B}"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936165F-06E6-4DA8-B76B-F3F3D6D776F4}" type="datetimeFigureOut">
              <a:rPr lang="en-US" smtClean="0"/>
              <a:t>9/27/2019</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0E721268-DFDF-4C30-A212-A3CAFF7D607B}"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C936165F-06E6-4DA8-B76B-F3F3D6D776F4}" type="datetimeFigureOut">
              <a:rPr lang="en-US" smtClean="0"/>
              <a:t>9/27/2019</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0E721268-DFDF-4C30-A212-A3CAFF7D607B}"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C936165F-06E6-4DA8-B76B-F3F3D6D776F4}" type="datetimeFigureOut">
              <a:rPr lang="en-US" smtClean="0"/>
              <a:t>9/27/2019</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0E721268-DFDF-4C30-A212-A3CAFF7D607B}"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Date Placeholder 1"/>
          <p:cNvSpPr>
            <a:spLocks noGrp="1"/>
          </p:cNvSpPr>
          <p:nvPr>
            <p:ph type="dt" sz="half" idx="10"/>
          </p:nvPr>
        </p:nvSpPr>
        <p:spPr/>
        <p:txBody>
          <a:bodyPr/>
          <a:lstStyle>
            <a:extLst/>
          </a:lstStyle>
          <a:p>
            <a:fld id="{C936165F-06E6-4DA8-B76B-F3F3D6D776F4}" type="datetimeFigureOut">
              <a:rPr lang="en-US" smtClean="0"/>
              <a:t>9/27/2019</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0E721268-DFDF-4C30-A212-A3CAFF7D607B}"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936165F-06E6-4DA8-B76B-F3F3D6D776F4}" type="datetimeFigureOut">
              <a:rPr lang="en-US" smtClean="0"/>
              <a:t>9/27/2019</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0E721268-DFDF-4C30-A212-A3CAFF7D607B}"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936165F-06E6-4DA8-B76B-F3F3D6D776F4}" type="datetimeFigureOut">
              <a:rPr lang="en-US" smtClean="0"/>
              <a:t>9/27/2019</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0E721268-DFDF-4C30-A212-A3CAFF7D607B}" type="slidenum">
              <a:rPr lang="en-US" smtClean="0"/>
              <a:t>‹#›</a:t>
            </a:fld>
            <a:endParaRPr lang="en-US" dirty="0"/>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dirty="0"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C936165F-06E6-4DA8-B76B-F3F3D6D776F4}" type="datetimeFigureOut">
              <a:rPr lang="en-US" smtClean="0"/>
              <a:t>9/27/2019</a:t>
            </a:fld>
            <a:endParaRPr lang="en-US" dirty="0"/>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US" dirty="0"/>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0E721268-DFDF-4C30-A212-A3CAFF7D607B}"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hyperlink" Target="http://www.aarp/"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http://www.mediate.com/" TargetMode="External"/><Relationship Id="rId5" Type="http://schemas.openxmlformats.org/officeDocument/2006/relationships/hyperlink" Target="http://www.cigna.com/" TargetMode="External"/><Relationship Id="rId4" Type="http://schemas.openxmlformats.org/officeDocument/2006/relationships/hyperlink" Target="http://www.parentgiving.com/elder-care"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hyperlink" Target="http://www.longtermcarelink.net/" TargetMode="External"/><Relationship Id="rId2" Type="http://schemas.openxmlformats.org/officeDocument/2006/relationships/hyperlink" Target="http://eldercaremediations.com/" TargetMode="External"/><Relationship Id="rId1" Type="http://schemas.openxmlformats.org/officeDocument/2006/relationships/slideLayout" Target="../slideLayouts/slideLayout2.xml"/><Relationship Id="rId5" Type="http://schemas.openxmlformats.org/officeDocument/2006/relationships/hyperlink" Target="http://www.forbes.com/" TargetMode="External"/><Relationship Id="rId4" Type="http://schemas.openxmlformats.org/officeDocument/2006/relationships/hyperlink" Target="http://www.mediate.com/"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t>Annual ADR Workshop  October 11, 2019</a:t>
            </a:r>
            <a:endParaRPr lang="en-US" dirty="0"/>
          </a:p>
        </p:txBody>
      </p:sp>
      <p:sp>
        <p:nvSpPr>
          <p:cNvPr id="3" name="Subtitle 2"/>
          <p:cNvSpPr>
            <a:spLocks noGrp="1"/>
          </p:cNvSpPr>
          <p:nvPr>
            <p:ph type="subTitle" idx="1"/>
          </p:nvPr>
        </p:nvSpPr>
        <p:spPr>
          <a:xfrm>
            <a:off x="722376" y="3685032"/>
            <a:ext cx="7772400" cy="2106168"/>
          </a:xfrm>
        </p:spPr>
        <p:txBody>
          <a:bodyPr>
            <a:normAutofit lnSpcReduction="10000"/>
          </a:bodyPr>
          <a:lstStyle/>
          <a:p>
            <a:pPr algn="ctr"/>
            <a:endParaRPr lang="en-US" sz="2400" b="1" dirty="0" smtClean="0"/>
          </a:p>
          <a:p>
            <a:pPr algn="ctr"/>
            <a:r>
              <a:rPr lang="en-US" sz="2400" b="1" dirty="0" smtClean="0"/>
              <a:t>Eldercare Coordination and Mediation:</a:t>
            </a:r>
          </a:p>
          <a:p>
            <a:pPr algn="ctr"/>
            <a:r>
              <a:rPr lang="en-US" sz="2400" b="1" dirty="0" smtClean="0"/>
              <a:t>Compassionate Assistance for the Dying and Aging and Their </a:t>
            </a:r>
            <a:r>
              <a:rPr lang="en-US" sz="2400" b="1" dirty="0" smtClean="0"/>
              <a:t>Families</a:t>
            </a:r>
          </a:p>
          <a:p>
            <a:pPr algn="ctr"/>
            <a:endParaRPr lang="en-US" sz="2400" b="1" dirty="0" smtClean="0"/>
          </a:p>
          <a:p>
            <a:pPr algn="ctr"/>
            <a:r>
              <a:rPr lang="en-US" sz="2400" b="1" dirty="0" smtClean="0"/>
              <a:t>Dr. Cynthia F. Greer</a:t>
            </a:r>
            <a:endParaRPr lang="en-US" sz="2400" b="1" dirty="0" smtClean="0"/>
          </a:p>
          <a:p>
            <a:pPr algn="ctr"/>
            <a:endParaRPr lang="en-US" sz="2400" b="1" dirty="0"/>
          </a:p>
          <a:p>
            <a:pPr algn="ctr"/>
            <a:endParaRPr lang="en-US" sz="2400" b="1" dirty="0"/>
          </a:p>
        </p:txBody>
      </p:sp>
    </p:spTree>
    <p:extLst>
      <p:ext uri="{BB962C8B-B14F-4D97-AF65-F5344CB8AC3E}">
        <p14:creationId xmlns:p14="http://schemas.microsoft.com/office/powerpoint/2010/main" val="38766298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486400"/>
            <a:ext cx="8183880" cy="1051560"/>
          </a:xfrm>
        </p:spPr>
        <p:txBody>
          <a:bodyPr/>
          <a:lstStyle/>
          <a:p>
            <a:endParaRPr lang="en-US" dirty="0"/>
          </a:p>
        </p:txBody>
      </p:sp>
      <p:sp>
        <p:nvSpPr>
          <p:cNvPr id="3" name="Content Placeholder 2"/>
          <p:cNvSpPr>
            <a:spLocks noGrp="1"/>
          </p:cNvSpPr>
          <p:nvPr>
            <p:ph idx="1"/>
          </p:nvPr>
        </p:nvSpPr>
        <p:spPr>
          <a:xfrm>
            <a:off x="304800" y="381000"/>
            <a:ext cx="8183880" cy="5334000"/>
          </a:xfrm>
        </p:spPr>
        <p:txBody>
          <a:bodyPr>
            <a:normAutofit fontScale="77500" lnSpcReduction="20000"/>
          </a:bodyPr>
          <a:lstStyle/>
          <a:p>
            <a:r>
              <a:rPr lang="en-US" dirty="0" smtClean="0"/>
              <a:t>The U.S. Census Bureau predicts that the number of poor or low-income elderly will double to over 27 million by 2030.</a:t>
            </a:r>
          </a:p>
          <a:p>
            <a:endParaRPr lang="en-US" dirty="0"/>
          </a:p>
          <a:p>
            <a:r>
              <a:rPr lang="en-US" dirty="0" smtClean="0"/>
              <a:t>Individuals over the age of 85 are projected to quadruple from 2010 to 2050.</a:t>
            </a:r>
          </a:p>
          <a:p>
            <a:endParaRPr lang="en-US" dirty="0"/>
          </a:p>
          <a:p>
            <a:r>
              <a:rPr lang="en-US" dirty="0" smtClean="0"/>
              <a:t>Courts and participants agree that mediation is a successful process for many family issues.</a:t>
            </a:r>
          </a:p>
          <a:p>
            <a:endParaRPr lang="en-US" dirty="0"/>
          </a:p>
          <a:p>
            <a:r>
              <a:rPr lang="en-US" dirty="0" smtClean="0"/>
              <a:t>Currently, Florida, Idaho, Indiana, Ohio and Minnesota have established court-ordered mediation, Eldercare Coordination, to assist high conflict families in focusing on the well-being of the elder family member. Judges appoint an eldercare coordinator/ mediator to work with the family.</a:t>
            </a:r>
            <a:endParaRPr lang="en-US" dirty="0"/>
          </a:p>
          <a:p>
            <a:pPr marL="0" indent="0">
              <a:buNone/>
            </a:pPr>
            <a:endParaRPr lang="en-US" dirty="0"/>
          </a:p>
        </p:txBody>
      </p:sp>
    </p:spTree>
    <p:extLst>
      <p:ext uri="{BB962C8B-B14F-4D97-AF65-F5344CB8AC3E}">
        <p14:creationId xmlns:p14="http://schemas.microsoft.com/office/powerpoint/2010/main" val="9112031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r>
              <a:rPr lang="en-US" sz="3600" dirty="0" smtClean="0"/>
              <a:t>Eldercare mediation is the process of helping families deal with the legal, health and emotional issues that come with aging.  Ideally, it helps family members find the best solutions to family problems in a timely manner.  </a:t>
            </a:r>
            <a:endParaRPr lang="en-US" dirty="0"/>
          </a:p>
        </p:txBody>
      </p:sp>
    </p:spTree>
    <p:extLst>
      <p:ext uri="{BB962C8B-B14F-4D97-AF65-F5344CB8AC3E}">
        <p14:creationId xmlns:p14="http://schemas.microsoft.com/office/powerpoint/2010/main" val="5719028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502920" y="530352"/>
            <a:ext cx="8183880" cy="5184648"/>
          </a:xfrm>
        </p:spPr>
        <p:txBody>
          <a:bodyPr>
            <a:normAutofit lnSpcReduction="10000"/>
          </a:bodyPr>
          <a:lstStyle/>
          <a:p>
            <a:r>
              <a:rPr lang="en-US" dirty="0"/>
              <a:t>The </a:t>
            </a:r>
            <a:r>
              <a:rPr lang="en-US" dirty="0" smtClean="0"/>
              <a:t>“basic goals” are: </a:t>
            </a:r>
          </a:p>
          <a:p>
            <a:endParaRPr lang="en-US" dirty="0"/>
          </a:p>
          <a:p>
            <a:pPr marL="514350" indent="-514350">
              <a:buFont typeface="+mj-lt"/>
              <a:buAutoNum type="arabicPeriod"/>
            </a:pPr>
            <a:r>
              <a:rPr lang="en-US" dirty="0" smtClean="0"/>
              <a:t>To help families develop effective communication skills to successfully work together to make important decisions now and in the future.</a:t>
            </a:r>
          </a:p>
          <a:p>
            <a:pPr marL="514350" indent="-514350">
              <a:buFont typeface="+mj-lt"/>
              <a:buAutoNum type="arabicPeriod"/>
            </a:pPr>
            <a:endParaRPr lang="en-US" dirty="0"/>
          </a:p>
          <a:p>
            <a:pPr marL="514350" indent="-514350">
              <a:buFont typeface="+mj-lt"/>
              <a:buAutoNum type="arabicPeriod"/>
            </a:pPr>
            <a:r>
              <a:rPr lang="en-US" dirty="0"/>
              <a:t>To assist families in making decisions regarding care for the dying and elderly that are workable and mutually acceptable, often at highly emotional times.</a:t>
            </a:r>
          </a:p>
          <a:p>
            <a:pPr marL="514350" indent="-514350">
              <a:buFont typeface="+mj-lt"/>
              <a:buAutoNum type="arabicPeriod"/>
            </a:pPr>
            <a:endParaRPr lang="en-US" dirty="0"/>
          </a:p>
          <a:p>
            <a:endParaRPr lang="en-US" dirty="0"/>
          </a:p>
        </p:txBody>
      </p:sp>
    </p:spTree>
    <p:extLst>
      <p:ext uri="{BB962C8B-B14F-4D97-AF65-F5344CB8AC3E}">
        <p14:creationId xmlns:p14="http://schemas.microsoft.com/office/powerpoint/2010/main" val="31774998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502920" y="530352"/>
            <a:ext cx="8183880" cy="5260848"/>
          </a:xfrm>
        </p:spPr>
        <p:txBody>
          <a:bodyPr>
            <a:normAutofit/>
          </a:bodyPr>
          <a:lstStyle/>
          <a:p>
            <a:pPr marL="514350" indent="-514350">
              <a:buFont typeface="+mj-lt"/>
              <a:buAutoNum type="arabicPeriod" startAt="3"/>
            </a:pPr>
            <a:r>
              <a:rPr lang="en-US" dirty="0" smtClean="0"/>
              <a:t>To facilitate discussions about inheritance, financial and estate planning where the elder can be “clear” about their intentions and prevent “bad” surprises; to allow then to “put their affairs in order” and “to end their life on their terms.” (What scholars call the “dying role”)</a:t>
            </a:r>
          </a:p>
          <a:p>
            <a:pPr marL="514350" indent="-514350">
              <a:buFont typeface="+mj-lt"/>
              <a:buAutoNum type="arabicPeriod" startAt="3"/>
            </a:pPr>
            <a:endParaRPr lang="en-US" dirty="0"/>
          </a:p>
          <a:p>
            <a:pPr marL="0" indent="0">
              <a:buNone/>
            </a:pPr>
            <a:r>
              <a:rPr lang="en-US" dirty="0" smtClean="0"/>
              <a:t>According to an AARP survey in 2017, 60% of Americans lack a will or estate planning.</a:t>
            </a:r>
            <a:endParaRPr lang="en-US" dirty="0"/>
          </a:p>
        </p:txBody>
      </p:sp>
    </p:spTree>
    <p:extLst>
      <p:ext uri="{BB962C8B-B14F-4D97-AF65-F5344CB8AC3E}">
        <p14:creationId xmlns:p14="http://schemas.microsoft.com/office/powerpoint/2010/main" val="245599919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502920" y="530352"/>
            <a:ext cx="8183880" cy="5260848"/>
          </a:xfrm>
        </p:spPr>
        <p:txBody>
          <a:bodyPr>
            <a:noAutofit/>
          </a:bodyPr>
          <a:lstStyle/>
          <a:p>
            <a:r>
              <a:rPr lang="en-US" sz="2000" dirty="0" smtClean="0"/>
              <a:t>Potential issues include:</a:t>
            </a:r>
          </a:p>
          <a:p>
            <a:pPr lvl="1">
              <a:lnSpc>
                <a:spcPct val="220000"/>
              </a:lnSpc>
            </a:pPr>
            <a:r>
              <a:rPr lang="en-US" sz="2000" dirty="0" smtClean="0"/>
              <a:t>Where is the “best” place for Mom and Dad to live?</a:t>
            </a:r>
          </a:p>
          <a:p>
            <a:pPr lvl="1">
              <a:lnSpc>
                <a:spcPct val="220000"/>
              </a:lnSpc>
            </a:pPr>
            <a:r>
              <a:rPr lang="en-US" sz="2000" dirty="0" smtClean="0"/>
              <a:t>Where do “they” want to live?  Is that even possible?</a:t>
            </a:r>
          </a:p>
          <a:p>
            <a:pPr lvl="1">
              <a:lnSpc>
                <a:spcPct val="220000"/>
              </a:lnSpc>
            </a:pPr>
            <a:r>
              <a:rPr lang="en-US" sz="2000" dirty="0" smtClean="0"/>
              <a:t>Should Mom or Dad be driving?</a:t>
            </a:r>
          </a:p>
          <a:p>
            <a:pPr lvl="1">
              <a:lnSpc>
                <a:spcPct val="220000"/>
              </a:lnSpc>
            </a:pPr>
            <a:r>
              <a:rPr lang="en-US" sz="2000" dirty="0" smtClean="0"/>
              <a:t>Are they physically or mentally competent?</a:t>
            </a:r>
          </a:p>
          <a:p>
            <a:pPr lvl="1">
              <a:lnSpc>
                <a:spcPct val="220000"/>
              </a:lnSpc>
            </a:pPr>
            <a:r>
              <a:rPr lang="en-US" sz="2000" dirty="0" smtClean="0"/>
              <a:t>Who will care for them?  Who will be “on call” for them?</a:t>
            </a:r>
          </a:p>
          <a:p>
            <a:pPr lvl="1">
              <a:lnSpc>
                <a:spcPct val="220000"/>
              </a:lnSpc>
            </a:pPr>
            <a:r>
              <a:rPr lang="en-US" sz="2000" dirty="0" smtClean="0"/>
              <a:t>What kind of care do they need?</a:t>
            </a:r>
          </a:p>
        </p:txBody>
      </p:sp>
    </p:spTree>
    <p:extLst>
      <p:ext uri="{BB962C8B-B14F-4D97-AF65-F5344CB8AC3E}">
        <p14:creationId xmlns:p14="http://schemas.microsoft.com/office/powerpoint/2010/main" val="251346043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502920" y="530352"/>
            <a:ext cx="8183880" cy="5565648"/>
          </a:xfrm>
        </p:spPr>
        <p:txBody>
          <a:bodyPr>
            <a:normAutofit lnSpcReduction="10000"/>
          </a:bodyPr>
          <a:lstStyle/>
          <a:p>
            <a:pPr lvl="1">
              <a:lnSpc>
                <a:spcPct val="120000"/>
              </a:lnSpc>
            </a:pPr>
            <a:r>
              <a:rPr lang="en-US" sz="2000" dirty="0"/>
              <a:t>How will their care be paid for? (Assisted living averages $32,000 year)</a:t>
            </a:r>
          </a:p>
          <a:p>
            <a:pPr lvl="1">
              <a:lnSpc>
                <a:spcPct val="220000"/>
              </a:lnSpc>
            </a:pPr>
            <a:r>
              <a:rPr lang="en-US" sz="2000" dirty="0"/>
              <a:t>What kind of end-of-life care do they want?</a:t>
            </a:r>
          </a:p>
          <a:p>
            <a:pPr lvl="1"/>
            <a:endParaRPr lang="en-US" sz="2000" dirty="0" smtClean="0"/>
          </a:p>
          <a:p>
            <a:pPr lvl="1"/>
            <a:r>
              <a:rPr lang="en-US" sz="2000" dirty="0" smtClean="0"/>
              <a:t>Who </a:t>
            </a:r>
            <a:r>
              <a:rPr lang="en-US" sz="2000" dirty="0"/>
              <a:t>should have financial or medical power of attorney for them?</a:t>
            </a:r>
          </a:p>
          <a:p>
            <a:pPr lvl="1">
              <a:lnSpc>
                <a:spcPct val="120000"/>
              </a:lnSpc>
            </a:pPr>
            <a:endParaRPr lang="en-US" sz="2000" dirty="0" smtClean="0"/>
          </a:p>
          <a:p>
            <a:pPr lvl="1">
              <a:lnSpc>
                <a:spcPct val="120000"/>
              </a:lnSpc>
            </a:pPr>
            <a:r>
              <a:rPr lang="en-US" sz="2000" dirty="0" smtClean="0"/>
              <a:t>What </a:t>
            </a:r>
            <a:r>
              <a:rPr lang="en-US" sz="2000" dirty="0"/>
              <a:t>about the “original” family, blended families, second marriages, step and half siblings, stepparents, significant others</a:t>
            </a:r>
            <a:r>
              <a:rPr lang="en-US" sz="2000" dirty="0" smtClean="0"/>
              <a:t>?</a:t>
            </a:r>
          </a:p>
          <a:p>
            <a:pPr lvl="1">
              <a:lnSpc>
                <a:spcPct val="120000"/>
              </a:lnSpc>
            </a:pPr>
            <a:endParaRPr lang="en-US" sz="2000" dirty="0"/>
          </a:p>
          <a:p>
            <a:pPr lvl="1"/>
            <a:r>
              <a:rPr lang="en-US" sz="2000" dirty="0"/>
              <a:t>What to do with the house?</a:t>
            </a:r>
          </a:p>
          <a:p>
            <a:pPr lvl="1"/>
            <a:endParaRPr lang="en-US" sz="2000" dirty="0"/>
          </a:p>
          <a:p>
            <a:pPr lvl="1"/>
            <a:r>
              <a:rPr lang="en-US" sz="2000" dirty="0"/>
              <a:t>What to do with the furniture, RV, boat, jewelry, heirlooms, “stuff”?</a:t>
            </a:r>
          </a:p>
          <a:p>
            <a:pPr lvl="1">
              <a:lnSpc>
                <a:spcPct val="120000"/>
              </a:lnSpc>
            </a:pPr>
            <a:endParaRPr lang="en-US" sz="2000" dirty="0"/>
          </a:p>
          <a:p>
            <a:endParaRPr lang="en-US" dirty="0"/>
          </a:p>
        </p:txBody>
      </p:sp>
    </p:spTree>
    <p:extLst>
      <p:ext uri="{BB962C8B-B14F-4D97-AF65-F5344CB8AC3E}">
        <p14:creationId xmlns:p14="http://schemas.microsoft.com/office/powerpoint/2010/main" val="239197391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502920" y="530352"/>
            <a:ext cx="8183880" cy="5184648"/>
          </a:xfrm>
        </p:spPr>
        <p:txBody>
          <a:bodyPr>
            <a:normAutofit fontScale="92500" lnSpcReduction="20000"/>
          </a:bodyPr>
          <a:lstStyle/>
          <a:p>
            <a:pPr lvl="1"/>
            <a:r>
              <a:rPr lang="en-US" sz="2000" dirty="0" smtClean="0"/>
              <a:t>Does a sibling get “paid” for caring for the parent?  Taking the parent to doctors’ appointments?  Purchasing groceries and necessities? Gasoline?</a:t>
            </a:r>
          </a:p>
          <a:p>
            <a:pPr lvl="1"/>
            <a:endParaRPr lang="en-US" sz="2000" dirty="0"/>
          </a:p>
          <a:p>
            <a:pPr lvl="1"/>
            <a:r>
              <a:rPr lang="en-US" sz="2000" dirty="0" smtClean="0"/>
              <a:t>Who is going to pay the bills and how?</a:t>
            </a:r>
          </a:p>
          <a:p>
            <a:pPr lvl="1"/>
            <a:endParaRPr lang="en-US" sz="2000" dirty="0"/>
          </a:p>
          <a:p>
            <a:pPr lvl="1"/>
            <a:r>
              <a:rPr lang="en-US" sz="2000" dirty="0" smtClean="0"/>
              <a:t>What about property taxes? Income taxes?</a:t>
            </a:r>
          </a:p>
          <a:p>
            <a:pPr lvl="1"/>
            <a:endParaRPr lang="en-US" sz="2000" dirty="0"/>
          </a:p>
          <a:p>
            <a:pPr lvl="1"/>
            <a:r>
              <a:rPr lang="en-US" sz="2000" dirty="0" smtClean="0"/>
              <a:t>What about the family business?</a:t>
            </a:r>
          </a:p>
          <a:p>
            <a:pPr lvl="1"/>
            <a:endParaRPr lang="en-US" sz="2000" dirty="0"/>
          </a:p>
          <a:p>
            <a:pPr lvl="1"/>
            <a:r>
              <a:rPr lang="en-US" sz="2000" dirty="0" smtClean="0"/>
              <a:t>Will there be an annual accounting of finances?</a:t>
            </a:r>
          </a:p>
          <a:p>
            <a:pPr lvl="1"/>
            <a:endParaRPr lang="en-US" sz="2000" dirty="0"/>
          </a:p>
          <a:p>
            <a:pPr lvl="1"/>
            <a:r>
              <a:rPr lang="en-US" sz="2000" dirty="0" smtClean="0"/>
              <a:t>Can we “honestly” examine and deal with the experience of aging and dying? </a:t>
            </a:r>
            <a:endParaRPr lang="en-US" sz="2000" dirty="0" smtClean="0"/>
          </a:p>
          <a:p>
            <a:pPr lvl="1"/>
            <a:endParaRPr lang="en-US" sz="2000" dirty="0" smtClean="0"/>
          </a:p>
          <a:p>
            <a:pPr lvl="1"/>
            <a:endParaRPr lang="en-US" sz="2000" dirty="0"/>
          </a:p>
          <a:p>
            <a:pPr marL="347472" lvl="1" indent="0">
              <a:buNone/>
            </a:pPr>
            <a:r>
              <a:rPr lang="en-US" sz="2000" dirty="0" smtClean="0"/>
              <a:t>“Often, our reverence of independence takes no account of the reality of what happens in life: sooner or later, independence will become impossible.”  </a:t>
            </a:r>
            <a:r>
              <a:rPr lang="en-US" sz="2000" u="sng" dirty="0" smtClean="0"/>
              <a:t>Being Mortal</a:t>
            </a:r>
          </a:p>
          <a:p>
            <a:pPr lvl="1"/>
            <a:endParaRPr lang="en-US" sz="1600" dirty="0" smtClean="0"/>
          </a:p>
          <a:p>
            <a:pPr lvl="1"/>
            <a:endParaRPr lang="en-US" sz="1600" dirty="0"/>
          </a:p>
          <a:p>
            <a:pPr lvl="1"/>
            <a:endParaRPr lang="en-US" sz="1600" dirty="0"/>
          </a:p>
          <a:p>
            <a:pPr lvl="1"/>
            <a:endParaRPr lang="en-US" sz="1600" dirty="0"/>
          </a:p>
        </p:txBody>
      </p:sp>
    </p:spTree>
    <p:extLst>
      <p:ext uri="{BB962C8B-B14F-4D97-AF65-F5344CB8AC3E}">
        <p14:creationId xmlns:p14="http://schemas.microsoft.com/office/powerpoint/2010/main" val="236460625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502920" y="530352"/>
            <a:ext cx="8183880" cy="5032248"/>
          </a:xfrm>
        </p:spPr>
        <p:txBody>
          <a:bodyPr>
            <a:normAutofit fontScale="92500"/>
          </a:bodyPr>
          <a:lstStyle/>
          <a:p>
            <a:r>
              <a:rPr lang="en-US" dirty="0" smtClean="0"/>
              <a:t>Case Study</a:t>
            </a:r>
          </a:p>
          <a:p>
            <a:endParaRPr lang="en-US" dirty="0"/>
          </a:p>
          <a:p>
            <a:pPr marL="0" indent="0">
              <a:buNone/>
            </a:pPr>
            <a:r>
              <a:rPr lang="en-US" dirty="0" smtClean="0"/>
              <a:t>Dorothy was a recent widow.  She had never lived alone and, in her mid-80s, was afraid of being at home by herself.  She refused to go to an assisted-living facility.  She broke her hip which required hospitalization and therapy in a rehab facility.  She has 3 grown children, 2 that live out-of state and 1 that lives about 45 minutes away.  The 3 of them argued for months about what to do about their mother.</a:t>
            </a:r>
            <a:endParaRPr lang="en-US" dirty="0"/>
          </a:p>
        </p:txBody>
      </p:sp>
    </p:spTree>
    <p:extLst>
      <p:ext uri="{BB962C8B-B14F-4D97-AF65-F5344CB8AC3E}">
        <p14:creationId xmlns:p14="http://schemas.microsoft.com/office/powerpoint/2010/main" val="57161421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502920" y="530352"/>
            <a:ext cx="8183880" cy="5718048"/>
          </a:xfrm>
        </p:spPr>
        <p:txBody>
          <a:bodyPr>
            <a:normAutofit lnSpcReduction="10000"/>
          </a:bodyPr>
          <a:lstStyle/>
          <a:p>
            <a:r>
              <a:rPr lang="en-US" dirty="0" smtClean="0"/>
              <a:t>Case Study Facts :</a:t>
            </a:r>
          </a:p>
          <a:p>
            <a:pPr lvl="1"/>
            <a:r>
              <a:rPr lang="en-US" dirty="0" smtClean="0"/>
              <a:t>Dorothy wants to go home while her children want to sell her home</a:t>
            </a:r>
          </a:p>
          <a:p>
            <a:pPr lvl="1"/>
            <a:r>
              <a:rPr lang="en-US" dirty="0" smtClean="0"/>
              <a:t>*One daughter and one son want her to go to a facility</a:t>
            </a:r>
          </a:p>
          <a:p>
            <a:pPr lvl="1"/>
            <a:r>
              <a:rPr lang="en-US" dirty="0" smtClean="0"/>
              <a:t>*One son thinks the daughter should take her home with her</a:t>
            </a:r>
          </a:p>
          <a:p>
            <a:pPr lvl="1"/>
            <a:r>
              <a:rPr lang="en-US" dirty="0" smtClean="0"/>
              <a:t>Dorothy wants  to drive her car</a:t>
            </a:r>
          </a:p>
          <a:p>
            <a:pPr lvl="1"/>
            <a:r>
              <a:rPr lang="en-US" dirty="0" smtClean="0"/>
              <a:t>Dorothy’s children do not want her to drive; in fact they want to sell her car</a:t>
            </a:r>
          </a:p>
          <a:p>
            <a:pPr lvl="1"/>
            <a:r>
              <a:rPr lang="en-US" dirty="0" smtClean="0"/>
              <a:t>One doctor at the rehab facility has stated that Dorothy has early dementia</a:t>
            </a:r>
          </a:p>
          <a:p>
            <a:pPr lvl="1"/>
            <a:r>
              <a:rPr lang="en-US" dirty="0" smtClean="0"/>
              <a:t>Dorothy is “enraged” at this doctor</a:t>
            </a:r>
          </a:p>
          <a:p>
            <a:pPr lvl="1"/>
            <a:endParaRPr lang="en-US" dirty="0"/>
          </a:p>
          <a:p>
            <a:pPr marL="347472" lvl="1" indent="0">
              <a:buNone/>
            </a:pPr>
            <a:r>
              <a:rPr lang="en-US" sz="1900" dirty="0" smtClean="0"/>
              <a:t>*About 25% of sibling relationships are apathetic and hostile.</a:t>
            </a:r>
            <a:endParaRPr lang="en-US" sz="1900" dirty="0"/>
          </a:p>
        </p:txBody>
      </p:sp>
    </p:spTree>
    <p:extLst>
      <p:ext uri="{BB962C8B-B14F-4D97-AF65-F5344CB8AC3E}">
        <p14:creationId xmlns:p14="http://schemas.microsoft.com/office/powerpoint/2010/main" val="8726526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502920" y="530352"/>
            <a:ext cx="8183880" cy="5108448"/>
          </a:xfrm>
        </p:spPr>
        <p:txBody>
          <a:bodyPr>
            <a:normAutofit fontScale="92500" lnSpcReduction="20000"/>
          </a:bodyPr>
          <a:lstStyle/>
          <a:p>
            <a:r>
              <a:rPr lang="en-US" dirty="0" smtClean="0"/>
              <a:t>Case Study Issues:</a:t>
            </a:r>
          </a:p>
          <a:p>
            <a:pPr lvl="1"/>
            <a:r>
              <a:rPr lang="en-US" dirty="0" smtClean="0"/>
              <a:t>History</a:t>
            </a:r>
          </a:p>
          <a:p>
            <a:pPr lvl="2"/>
            <a:r>
              <a:rPr lang="en-US" dirty="0" smtClean="0"/>
              <a:t>Family dynamics: sibling rivalries &amp; resentments</a:t>
            </a:r>
          </a:p>
          <a:p>
            <a:pPr lvl="2"/>
            <a:r>
              <a:rPr lang="en-US" dirty="0" smtClean="0"/>
              <a:t>Conflict avoidance (escalation of problems)</a:t>
            </a:r>
          </a:p>
          <a:p>
            <a:pPr lvl="2"/>
            <a:r>
              <a:rPr lang="en-US" dirty="0" smtClean="0"/>
              <a:t>Poor communication</a:t>
            </a:r>
          </a:p>
          <a:p>
            <a:pPr lvl="2"/>
            <a:r>
              <a:rPr lang="en-US" dirty="0" smtClean="0"/>
              <a:t>False assumptions</a:t>
            </a:r>
          </a:p>
          <a:p>
            <a:pPr lvl="1"/>
            <a:endParaRPr lang="en-US" dirty="0" smtClean="0"/>
          </a:p>
          <a:p>
            <a:pPr lvl="1"/>
            <a:r>
              <a:rPr lang="en-US" dirty="0" smtClean="0"/>
              <a:t>Context</a:t>
            </a:r>
          </a:p>
          <a:p>
            <a:pPr lvl="2"/>
            <a:r>
              <a:rPr lang="en-US" dirty="0" smtClean="0"/>
              <a:t>Family finances…for all 4 families</a:t>
            </a:r>
          </a:p>
          <a:p>
            <a:pPr lvl="2"/>
            <a:r>
              <a:rPr lang="en-US" dirty="0" smtClean="0"/>
              <a:t>Geographical challenges</a:t>
            </a:r>
          </a:p>
          <a:p>
            <a:pPr lvl="2"/>
            <a:r>
              <a:rPr lang="en-US" dirty="0" smtClean="0"/>
              <a:t>Mother’s health needs NOW</a:t>
            </a:r>
          </a:p>
          <a:p>
            <a:pPr lvl="2"/>
            <a:r>
              <a:rPr lang="en-US" dirty="0" smtClean="0"/>
              <a:t>Individual self-interests</a:t>
            </a:r>
          </a:p>
          <a:p>
            <a:pPr lvl="1"/>
            <a:endParaRPr lang="en-US" dirty="0" smtClean="0"/>
          </a:p>
          <a:p>
            <a:pPr lvl="1"/>
            <a:r>
              <a:rPr lang="en-US" dirty="0" smtClean="0"/>
              <a:t>Emotions</a:t>
            </a:r>
          </a:p>
          <a:p>
            <a:pPr lvl="2"/>
            <a:r>
              <a:rPr lang="en-US" dirty="0" smtClean="0"/>
              <a:t>Fear and anxiety</a:t>
            </a:r>
          </a:p>
          <a:p>
            <a:pPr lvl="2"/>
            <a:r>
              <a:rPr lang="en-US" dirty="0" smtClean="0"/>
              <a:t>Anger</a:t>
            </a:r>
          </a:p>
          <a:p>
            <a:pPr lvl="2"/>
            <a:r>
              <a:rPr lang="en-US" dirty="0" smtClean="0"/>
              <a:t>Lack of control</a:t>
            </a:r>
          </a:p>
        </p:txBody>
      </p:sp>
    </p:spTree>
    <p:extLst>
      <p:ext uri="{BB962C8B-B14F-4D97-AF65-F5344CB8AC3E}">
        <p14:creationId xmlns:p14="http://schemas.microsoft.com/office/powerpoint/2010/main" val="14107046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5806440"/>
            <a:ext cx="8183880" cy="1051560"/>
          </a:xfrm>
        </p:spPr>
        <p:txBody>
          <a:bodyPr/>
          <a:lstStyle/>
          <a:p>
            <a:endParaRPr lang="en-US" dirty="0"/>
          </a:p>
        </p:txBody>
      </p:sp>
      <p:sp>
        <p:nvSpPr>
          <p:cNvPr id="3" name="Content Placeholder 2"/>
          <p:cNvSpPr>
            <a:spLocks noGrp="1"/>
          </p:cNvSpPr>
          <p:nvPr>
            <p:ph idx="1"/>
          </p:nvPr>
        </p:nvSpPr>
        <p:spPr/>
        <p:txBody>
          <a:bodyPr>
            <a:noAutofit/>
          </a:bodyPr>
          <a:lstStyle/>
          <a:p>
            <a:r>
              <a:rPr lang="en-US" dirty="0" smtClean="0"/>
              <a:t>Between 2010 and 2030, the elder population is expected to rise from 13% of the U.S. population to 19%</a:t>
            </a:r>
          </a:p>
          <a:p>
            <a:endParaRPr lang="en-US" dirty="0"/>
          </a:p>
          <a:p>
            <a:r>
              <a:rPr lang="en-US" dirty="0" smtClean="0"/>
              <a:t>From 2010 to 2050, the number of elders is expected to double</a:t>
            </a:r>
          </a:p>
          <a:p>
            <a:endParaRPr lang="en-US" dirty="0"/>
          </a:p>
          <a:p>
            <a:r>
              <a:rPr lang="en-US" dirty="0" smtClean="0"/>
              <a:t>Over 40% of the U.S. population, aged 65 and older are considered disabled</a:t>
            </a:r>
          </a:p>
          <a:p>
            <a:endParaRPr lang="en-US" dirty="0"/>
          </a:p>
          <a:p>
            <a:r>
              <a:rPr lang="en-US" dirty="0" smtClean="0"/>
              <a:t>Severe memory issues occur with about 15% of those over 60</a:t>
            </a:r>
            <a:endParaRPr lang="en-US" dirty="0"/>
          </a:p>
        </p:txBody>
      </p:sp>
    </p:spTree>
    <p:extLst>
      <p:ext uri="{BB962C8B-B14F-4D97-AF65-F5344CB8AC3E}">
        <p14:creationId xmlns:p14="http://schemas.microsoft.com/office/powerpoint/2010/main" val="297127044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502920" y="530352"/>
            <a:ext cx="8183880" cy="5260848"/>
          </a:xfrm>
        </p:spPr>
        <p:txBody>
          <a:bodyPr>
            <a:normAutofit fontScale="92500" lnSpcReduction="20000"/>
          </a:bodyPr>
          <a:lstStyle/>
          <a:p>
            <a:r>
              <a:rPr lang="en-US" dirty="0" smtClean="0"/>
              <a:t>Reality</a:t>
            </a:r>
          </a:p>
          <a:p>
            <a:pPr lvl="1"/>
            <a:r>
              <a:rPr lang="en-US" dirty="0" smtClean="0"/>
              <a:t>Often times, the “conflicts” become the overriding driving forces creating distorted expectations.</a:t>
            </a:r>
          </a:p>
          <a:p>
            <a:pPr lvl="1"/>
            <a:endParaRPr lang="en-US" dirty="0" smtClean="0"/>
          </a:p>
          <a:p>
            <a:pPr lvl="1"/>
            <a:r>
              <a:rPr lang="en-US" dirty="0" smtClean="0"/>
              <a:t>Courts rarely have the time or resources to reflect the best interests of the senior and resolve family conflict.</a:t>
            </a:r>
          </a:p>
          <a:p>
            <a:pPr lvl="1"/>
            <a:endParaRPr lang="en-US" dirty="0" smtClean="0"/>
          </a:p>
          <a:p>
            <a:pPr lvl="1"/>
            <a:r>
              <a:rPr lang="en-US" dirty="0" smtClean="0"/>
              <a:t>Lengthy court proceedings do not address the physical and mental needs of the dying and elderly in a timely manner…may be life threatening.</a:t>
            </a:r>
          </a:p>
          <a:p>
            <a:pPr lvl="1"/>
            <a:endParaRPr lang="en-US" dirty="0" smtClean="0"/>
          </a:p>
          <a:p>
            <a:pPr lvl="1"/>
            <a:r>
              <a:rPr lang="en-US" dirty="0" smtClean="0"/>
              <a:t>Delays in decisions can further damage the families, upset the senior, and drain much needed finances.</a:t>
            </a:r>
          </a:p>
          <a:p>
            <a:pPr lvl="1"/>
            <a:endParaRPr lang="en-US" dirty="0"/>
          </a:p>
          <a:p>
            <a:pPr lvl="1"/>
            <a:r>
              <a:rPr lang="en-US" dirty="0" smtClean="0"/>
              <a:t>“Old age is a continuous series of losses.”</a:t>
            </a:r>
          </a:p>
          <a:p>
            <a:pPr lvl="1"/>
            <a:endParaRPr lang="en-US" dirty="0"/>
          </a:p>
          <a:p>
            <a:pPr lvl="1"/>
            <a:endParaRPr lang="en-US" dirty="0" smtClean="0"/>
          </a:p>
          <a:p>
            <a:pPr lvl="1"/>
            <a:endParaRPr lang="en-US" dirty="0" smtClean="0"/>
          </a:p>
          <a:p>
            <a:pPr lvl="1"/>
            <a:endParaRPr lang="en-US" dirty="0"/>
          </a:p>
          <a:p>
            <a:pPr lvl="1"/>
            <a:endParaRPr lang="en-US" dirty="0"/>
          </a:p>
        </p:txBody>
      </p:sp>
    </p:spTree>
    <p:extLst>
      <p:ext uri="{BB962C8B-B14F-4D97-AF65-F5344CB8AC3E}">
        <p14:creationId xmlns:p14="http://schemas.microsoft.com/office/powerpoint/2010/main" val="84648106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502920" y="530352"/>
            <a:ext cx="8183880" cy="5489448"/>
          </a:xfrm>
        </p:spPr>
        <p:txBody>
          <a:bodyPr/>
          <a:lstStyle/>
          <a:p>
            <a:r>
              <a:rPr lang="en-US" dirty="0" smtClean="0"/>
              <a:t>Reality: </a:t>
            </a:r>
            <a:r>
              <a:rPr lang="en-US" u="sng" dirty="0" smtClean="0"/>
              <a:t>5 Stages of Adjusting to Loss</a:t>
            </a:r>
          </a:p>
          <a:p>
            <a:pPr marL="0" indent="0">
              <a:buNone/>
            </a:pPr>
            <a:r>
              <a:rPr lang="en-US" dirty="0"/>
              <a:t>	</a:t>
            </a:r>
            <a:r>
              <a:rPr lang="en-US" sz="2400" dirty="0" smtClean="0"/>
              <a:t>Elisabeth Kubler-Ross</a:t>
            </a:r>
          </a:p>
          <a:p>
            <a:pPr marL="0" indent="0">
              <a:buNone/>
            </a:pPr>
            <a:endParaRPr lang="en-US" sz="2400" dirty="0"/>
          </a:p>
          <a:p>
            <a:pPr marL="740664" lvl="1" indent="-457200">
              <a:buFont typeface="+mj-lt"/>
              <a:buAutoNum type="arabicPeriod"/>
            </a:pPr>
            <a:r>
              <a:rPr lang="en-US" sz="2000" dirty="0" smtClean="0"/>
              <a:t>Denial/Shock</a:t>
            </a:r>
          </a:p>
          <a:p>
            <a:pPr marL="740664" lvl="1" indent="-457200">
              <a:buFont typeface="+mj-lt"/>
              <a:buAutoNum type="arabicPeriod"/>
            </a:pPr>
            <a:endParaRPr lang="en-US" sz="2000" dirty="0"/>
          </a:p>
          <a:p>
            <a:pPr marL="740664" lvl="1" indent="-457200">
              <a:buFont typeface="+mj-lt"/>
              <a:buAutoNum type="arabicPeriod"/>
            </a:pPr>
            <a:r>
              <a:rPr lang="en-US" sz="2000" dirty="0" smtClean="0"/>
              <a:t>Anger</a:t>
            </a:r>
          </a:p>
          <a:p>
            <a:pPr marL="740664" lvl="1" indent="-457200">
              <a:buFont typeface="+mj-lt"/>
              <a:buAutoNum type="arabicPeriod"/>
            </a:pPr>
            <a:endParaRPr lang="en-US" sz="2000" dirty="0"/>
          </a:p>
          <a:p>
            <a:pPr marL="740664" lvl="1" indent="-457200">
              <a:buFont typeface="+mj-lt"/>
              <a:buAutoNum type="arabicPeriod"/>
            </a:pPr>
            <a:r>
              <a:rPr lang="en-US" sz="2000" dirty="0" smtClean="0"/>
              <a:t>Bargaining</a:t>
            </a:r>
          </a:p>
          <a:p>
            <a:pPr marL="740664" lvl="1" indent="-457200">
              <a:buFont typeface="+mj-lt"/>
              <a:buAutoNum type="arabicPeriod"/>
            </a:pPr>
            <a:endParaRPr lang="en-US" sz="2000" dirty="0"/>
          </a:p>
          <a:p>
            <a:pPr marL="740664" lvl="1" indent="-457200">
              <a:buFont typeface="+mj-lt"/>
              <a:buAutoNum type="arabicPeriod"/>
            </a:pPr>
            <a:r>
              <a:rPr lang="en-US" sz="2000" dirty="0" smtClean="0"/>
              <a:t>Depression</a:t>
            </a:r>
          </a:p>
          <a:p>
            <a:pPr marL="740664" lvl="1" indent="-457200">
              <a:buFont typeface="+mj-lt"/>
              <a:buAutoNum type="arabicPeriod"/>
            </a:pPr>
            <a:endParaRPr lang="en-US" sz="2000" dirty="0"/>
          </a:p>
          <a:p>
            <a:pPr marL="740664" lvl="1" indent="-457200">
              <a:buFont typeface="+mj-lt"/>
              <a:buAutoNum type="arabicPeriod"/>
            </a:pPr>
            <a:r>
              <a:rPr lang="en-US" sz="2000" dirty="0" smtClean="0"/>
              <a:t>Acceptance</a:t>
            </a:r>
            <a:endParaRPr lang="en-US" sz="2000" dirty="0"/>
          </a:p>
        </p:txBody>
      </p:sp>
    </p:spTree>
    <p:extLst>
      <p:ext uri="{BB962C8B-B14F-4D97-AF65-F5344CB8AC3E}">
        <p14:creationId xmlns:p14="http://schemas.microsoft.com/office/powerpoint/2010/main" val="354982673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502920" y="530352"/>
            <a:ext cx="8183880" cy="5489448"/>
          </a:xfrm>
        </p:spPr>
        <p:txBody>
          <a:bodyPr>
            <a:normAutofit/>
          </a:bodyPr>
          <a:lstStyle/>
          <a:p>
            <a:r>
              <a:rPr lang="en-US" dirty="0" smtClean="0"/>
              <a:t>Families may need the help of a skilled mediator to get them “unstuck” so they can move forward.</a:t>
            </a:r>
          </a:p>
          <a:p>
            <a:endParaRPr lang="en-US" dirty="0"/>
          </a:p>
          <a:p>
            <a:r>
              <a:rPr lang="en-US" dirty="0" smtClean="0"/>
              <a:t>Elder mediation provides a forum for family decision-making.  It is private, confidential, voluntary and cost-efficient.</a:t>
            </a:r>
          </a:p>
          <a:p>
            <a:endParaRPr lang="en-US" dirty="0"/>
          </a:p>
          <a:p>
            <a:r>
              <a:rPr lang="en-US" dirty="0" smtClean="0"/>
              <a:t>Meetings are informal and held in locations which meet the family’s needs.</a:t>
            </a:r>
          </a:p>
          <a:p>
            <a:endParaRPr lang="en-US" dirty="0"/>
          </a:p>
          <a:p>
            <a:endParaRPr lang="en-US" dirty="0"/>
          </a:p>
        </p:txBody>
      </p:sp>
    </p:spTree>
    <p:extLst>
      <p:ext uri="{BB962C8B-B14F-4D97-AF65-F5344CB8AC3E}">
        <p14:creationId xmlns:p14="http://schemas.microsoft.com/office/powerpoint/2010/main" val="111422319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a:t>The mediation should be led by a trained and experienced mediator who has a thorough knowledge of aging and health issues and family dynamics</a:t>
            </a:r>
            <a:r>
              <a:rPr lang="en-US" dirty="0" smtClean="0"/>
              <a:t>.</a:t>
            </a:r>
          </a:p>
          <a:p>
            <a:endParaRPr lang="en-US" dirty="0"/>
          </a:p>
          <a:p>
            <a:r>
              <a:rPr lang="en-US" dirty="0" smtClean="0"/>
              <a:t>The mediation approach should emphasize problem-solving instead of placing blame on others and shared communication among participants.</a:t>
            </a:r>
            <a:endParaRPr lang="en-US" dirty="0"/>
          </a:p>
          <a:p>
            <a:endParaRPr lang="en-US" dirty="0"/>
          </a:p>
        </p:txBody>
      </p:sp>
    </p:spTree>
    <p:extLst>
      <p:ext uri="{BB962C8B-B14F-4D97-AF65-F5344CB8AC3E}">
        <p14:creationId xmlns:p14="http://schemas.microsoft.com/office/powerpoint/2010/main" val="245252386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502920" y="530352"/>
            <a:ext cx="8183880" cy="5337048"/>
          </a:xfrm>
        </p:spPr>
        <p:txBody>
          <a:bodyPr>
            <a:normAutofit lnSpcReduction="10000"/>
          </a:bodyPr>
          <a:lstStyle/>
          <a:p>
            <a:pPr marL="0" indent="0">
              <a:buNone/>
            </a:pPr>
            <a:r>
              <a:rPr lang="en-US" u="sng" dirty="0" smtClean="0"/>
              <a:t>Communication Awareness</a:t>
            </a:r>
          </a:p>
          <a:p>
            <a:r>
              <a:rPr lang="en-US" u="sng" dirty="0" smtClean="0"/>
              <a:t>Emotional Intelligence </a:t>
            </a:r>
            <a:r>
              <a:rPr lang="en-US" dirty="0" smtClean="0"/>
              <a:t>(Daniel Goleman)</a:t>
            </a:r>
          </a:p>
          <a:p>
            <a:pPr lvl="1"/>
            <a:endParaRPr lang="en-US" dirty="0" smtClean="0"/>
          </a:p>
          <a:p>
            <a:pPr lvl="1"/>
            <a:r>
              <a:rPr lang="en-US" dirty="0" smtClean="0"/>
              <a:t>The capacity to be aware of, control, and express one’s emotions, and to handle interpersonal relationships judiciously and empathetically</a:t>
            </a:r>
          </a:p>
          <a:p>
            <a:pPr lvl="1"/>
            <a:endParaRPr lang="en-US" dirty="0" smtClean="0"/>
          </a:p>
          <a:p>
            <a:pPr lvl="1"/>
            <a:r>
              <a:rPr lang="en-US" dirty="0" smtClean="0"/>
              <a:t>It is flexible, changeable, and can change over time.</a:t>
            </a:r>
          </a:p>
          <a:p>
            <a:pPr lvl="1"/>
            <a:endParaRPr lang="en-US" dirty="0"/>
          </a:p>
          <a:p>
            <a:pPr lvl="1"/>
            <a:r>
              <a:rPr lang="en-US" dirty="0" smtClean="0"/>
              <a:t>It is what makes some people easier to work with, better to collaborate with, and generally more well liked than others.</a:t>
            </a:r>
            <a:endParaRPr lang="en-US" dirty="0"/>
          </a:p>
        </p:txBody>
      </p:sp>
    </p:spTree>
    <p:extLst>
      <p:ext uri="{BB962C8B-B14F-4D97-AF65-F5344CB8AC3E}">
        <p14:creationId xmlns:p14="http://schemas.microsoft.com/office/powerpoint/2010/main" val="243098463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806440"/>
            <a:ext cx="8183880" cy="1051560"/>
          </a:xfrm>
        </p:spPr>
        <p:txBody>
          <a:bodyPr/>
          <a:lstStyle/>
          <a:p>
            <a:endParaRPr lang="en-US" dirty="0"/>
          </a:p>
        </p:txBody>
      </p:sp>
      <p:sp>
        <p:nvSpPr>
          <p:cNvPr id="10" name="Content Placeholder 9"/>
          <p:cNvSpPr>
            <a:spLocks noGrp="1"/>
          </p:cNvSpPr>
          <p:nvPr>
            <p:ph idx="1"/>
          </p:nvPr>
        </p:nvSpPr>
        <p:spPr>
          <a:xfrm>
            <a:off x="502920" y="530352"/>
            <a:ext cx="8183880" cy="5413248"/>
          </a:xfrm>
        </p:spPr>
        <p:txBody>
          <a:bodyPr/>
          <a:lstStyle/>
          <a:p>
            <a:pPr marL="0" indent="0">
              <a:buNone/>
            </a:pPr>
            <a:r>
              <a:rPr lang="en-US" sz="3600" u="sng" dirty="0" smtClean="0"/>
              <a:t>Communication Awareness</a:t>
            </a:r>
            <a:endParaRPr lang="en-US" sz="3600" u="sng" dirty="0"/>
          </a:p>
          <a:p>
            <a:r>
              <a:rPr lang="en-US" sz="3200" u="sng" dirty="0" smtClean="0"/>
              <a:t>Emotional Intelligence</a:t>
            </a:r>
          </a:p>
          <a:p>
            <a:pPr marL="797814" lvl="1" indent="-514350">
              <a:buFont typeface="+mj-lt"/>
              <a:buAutoNum type="arabicPeriod"/>
            </a:pPr>
            <a:r>
              <a:rPr lang="en-US" sz="2800" dirty="0" smtClean="0"/>
              <a:t>Self-Awareness</a:t>
            </a:r>
          </a:p>
          <a:p>
            <a:pPr marL="797814" lvl="1" indent="-514350">
              <a:buFont typeface="+mj-lt"/>
              <a:buAutoNum type="arabicPeriod"/>
            </a:pPr>
            <a:r>
              <a:rPr lang="en-US" sz="2800" dirty="0" smtClean="0"/>
              <a:t>Self-Regulation</a:t>
            </a:r>
          </a:p>
          <a:p>
            <a:pPr marL="797814" lvl="1" indent="-514350">
              <a:buFont typeface="+mj-lt"/>
              <a:buAutoNum type="arabicPeriod"/>
            </a:pPr>
            <a:r>
              <a:rPr lang="en-US" sz="2800" dirty="0" smtClean="0"/>
              <a:t>Self-Motivation</a:t>
            </a:r>
          </a:p>
          <a:p>
            <a:pPr marL="797814" lvl="1" indent="-514350">
              <a:buFont typeface="+mj-lt"/>
              <a:buAutoNum type="arabicPeriod"/>
            </a:pPr>
            <a:r>
              <a:rPr lang="en-US" sz="2800" dirty="0" smtClean="0"/>
              <a:t>Empathy</a:t>
            </a:r>
          </a:p>
          <a:p>
            <a:pPr marL="797814" lvl="1" indent="-514350">
              <a:buFont typeface="+mj-lt"/>
              <a:buAutoNum type="arabicPeriod"/>
            </a:pPr>
            <a:r>
              <a:rPr lang="en-US" sz="2800" dirty="0" smtClean="0"/>
              <a:t>Healthy Social Relationships</a:t>
            </a:r>
            <a:endParaRPr lang="en-US" sz="2800" dirty="0"/>
          </a:p>
          <a:p>
            <a:endParaRPr lang="en-US" dirty="0"/>
          </a:p>
        </p:txBody>
      </p:sp>
    </p:spTree>
    <p:extLst>
      <p:ext uri="{BB962C8B-B14F-4D97-AF65-F5344CB8AC3E}">
        <p14:creationId xmlns:p14="http://schemas.microsoft.com/office/powerpoint/2010/main" val="285969304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502920" y="530352"/>
            <a:ext cx="8183880" cy="5413248"/>
          </a:xfrm>
        </p:spPr>
        <p:txBody>
          <a:bodyPr>
            <a:normAutofit fontScale="92500" lnSpcReduction="10000"/>
          </a:bodyPr>
          <a:lstStyle/>
          <a:p>
            <a:pPr marL="0" indent="0">
              <a:buNone/>
            </a:pPr>
            <a:r>
              <a:rPr lang="en-US" u="sng" dirty="0" smtClean="0"/>
              <a:t>Communication Awareness</a:t>
            </a:r>
          </a:p>
          <a:p>
            <a:r>
              <a:rPr lang="en-US" u="sng" dirty="0" smtClean="0"/>
              <a:t>Multi-Channel Communication Theory</a:t>
            </a:r>
          </a:p>
          <a:p>
            <a:pPr marL="0" indent="0">
              <a:buNone/>
            </a:pPr>
            <a:r>
              <a:rPr lang="en-US" dirty="0"/>
              <a:t>	</a:t>
            </a:r>
            <a:r>
              <a:rPr lang="en-US" dirty="0" smtClean="0"/>
              <a:t>(Terrance Albrecht)</a:t>
            </a:r>
          </a:p>
          <a:p>
            <a:pPr marL="0" indent="0">
              <a:buNone/>
            </a:pPr>
            <a:endParaRPr lang="en-US" dirty="0" smtClean="0"/>
          </a:p>
          <a:p>
            <a:pPr marL="797814" lvl="1" indent="-514350">
              <a:buFont typeface="+mj-lt"/>
              <a:buAutoNum type="arabicPeriod"/>
            </a:pPr>
            <a:r>
              <a:rPr lang="en-US" b="1" u="sng" dirty="0" smtClean="0"/>
              <a:t>Facts</a:t>
            </a:r>
            <a:r>
              <a:rPr lang="en-US" dirty="0" smtClean="0"/>
              <a:t>—objective verifiable aspects of experience; believed to be true</a:t>
            </a:r>
          </a:p>
          <a:p>
            <a:pPr marL="797814" lvl="1" indent="-514350">
              <a:buFont typeface="+mj-lt"/>
              <a:buAutoNum type="arabicPeriod"/>
            </a:pPr>
            <a:r>
              <a:rPr lang="en-US" b="1" u="sng" dirty="0" smtClean="0"/>
              <a:t>Feelings</a:t>
            </a:r>
            <a:r>
              <a:rPr lang="en-US" dirty="0" smtClean="0"/>
              <a:t>—emotional responses to experiences</a:t>
            </a:r>
          </a:p>
          <a:p>
            <a:pPr marL="797814" lvl="1" indent="-514350">
              <a:buFont typeface="+mj-lt"/>
              <a:buAutoNum type="arabicPeriod"/>
            </a:pPr>
            <a:r>
              <a:rPr lang="en-US" b="1" u="sng" dirty="0" smtClean="0"/>
              <a:t>Values</a:t>
            </a:r>
            <a:r>
              <a:rPr lang="en-US" dirty="0" smtClean="0"/>
              <a:t>—ideals; behavioral standards based on one’s sense of propriety</a:t>
            </a:r>
          </a:p>
          <a:p>
            <a:pPr marL="797814" lvl="1" indent="-514350">
              <a:buFont typeface="+mj-lt"/>
              <a:buAutoNum type="arabicPeriod"/>
            </a:pPr>
            <a:r>
              <a:rPr lang="en-US" b="1" u="sng" dirty="0" smtClean="0"/>
              <a:t>Opinions</a:t>
            </a:r>
            <a:r>
              <a:rPr lang="en-US" dirty="0" smtClean="0"/>
              <a:t>—a belief or judgment that falls short of certainty</a:t>
            </a:r>
          </a:p>
          <a:p>
            <a:pPr marL="797814" lvl="1" indent="-514350">
              <a:buFont typeface="+mj-lt"/>
              <a:buAutoNum type="arabicPeriod"/>
            </a:pPr>
            <a:endParaRPr lang="en-US" dirty="0" smtClean="0"/>
          </a:p>
          <a:p>
            <a:r>
              <a:rPr lang="en-US" dirty="0" smtClean="0"/>
              <a:t>Channels are often mixed; the most often mixed channels are facts and opinions</a:t>
            </a:r>
            <a:endParaRPr lang="en-US" dirty="0"/>
          </a:p>
        </p:txBody>
      </p:sp>
    </p:spTree>
    <p:extLst>
      <p:ext uri="{BB962C8B-B14F-4D97-AF65-F5344CB8AC3E}">
        <p14:creationId xmlns:p14="http://schemas.microsoft.com/office/powerpoint/2010/main" val="22925892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502920" y="530352"/>
            <a:ext cx="8183880" cy="5413248"/>
          </a:xfrm>
        </p:spPr>
        <p:txBody>
          <a:bodyPr>
            <a:normAutofit fontScale="92500" lnSpcReduction="10000"/>
          </a:bodyPr>
          <a:lstStyle/>
          <a:p>
            <a:pPr marL="0" indent="0">
              <a:buNone/>
            </a:pPr>
            <a:r>
              <a:rPr lang="en-US" sz="2600" u="sng" dirty="0" smtClean="0"/>
              <a:t>Communication Awareness</a:t>
            </a:r>
          </a:p>
          <a:p>
            <a:r>
              <a:rPr lang="en-US" sz="2400" u="sng" dirty="0" smtClean="0"/>
              <a:t>Difficult Conversations </a:t>
            </a:r>
            <a:r>
              <a:rPr lang="en-US" sz="2400" dirty="0" smtClean="0"/>
              <a:t>(Stone, Patton, Heen)</a:t>
            </a:r>
          </a:p>
          <a:p>
            <a:pPr lvl="1"/>
            <a:r>
              <a:rPr lang="en-US" sz="2000" dirty="0" smtClean="0"/>
              <a:t>Every difficult conversation is actually 3 conversations</a:t>
            </a:r>
          </a:p>
          <a:p>
            <a:pPr marL="1042416" lvl="2" indent="-457200">
              <a:buFont typeface="+mj-lt"/>
              <a:buAutoNum type="arabicPeriod"/>
            </a:pPr>
            <a:r>
              <a:rPr lang="en-US" sz="2000" b="1" u="sng" dirty="0" smtClean="0"/>
              <a:t>The “What Happened?” Conversation</a:t>
            </a:r>
            <a:r>
              <a:rPr lang="en-US" sz="2000" dirty="0" smtClean="0"/>
              <a:t>—Disagreement about what happened or should happen; who said what and who did what; who is right and who is to blame</a:t>
            </a:r>
          </a:p>
          <a:p>
            <a:pPr marL="1042416" lvl="2" indent="-457200">
              <a:buFont typeface="+mj-lt"/>
              <a:buAutoNum type="arabicPeriod"/>
            </a:pPr>
            <a:endParaRPr lang="en-US" sz="1800" dirty="0" smtClean="0"/>
          </a:p>
          <a:p>
            <a:pPr marL="1042416" lvl="2" indent="-457200">
              <a:buFont typeface="+mj-lt"/>
              <a:buAutoNum type="arabicPeriod"/>
            </a:pPr>
            <a:r>
              <a:rPr lang="en-US" sz="2000" b="1" u="sng" dirty="0" smtClean="0"/>
              <a:t>The “Feelings” Conversation</a:t>
            </a:r>
            <a:r>
              <a:rPr lang="en-US" sz="2000" dirty="0" smtClean="0"/>
              <a:t>—Are my feelings valid; appropriate; acknowledge or deny them; what to do about the feelings of others (feelings are both stated &amp; unstated)</a:t>
            </a:r>
          </a:p>
          <a:p>
            <a:pPr marL="1042416" lvl="2" indent="-457200">
              <a:buFont typeface="+mj-lt"/>
              <a:buAutoNum type="arabicPeriod"/>
            </a:pPr>
            <a:endParaRPr lang="en-US" sz="2000" dirty="0" smtClean="0"/>
          </a:p>
          <a:p>
            <a:pPr marL="1042416" lvl="2" indent="-457200">
              <a:buFont typeface="+mj-lt"/>
              <a:buAutoNum type="arabicPeriod"/>
            </a:pPr>
            <a:r>
              <a:rPr lang="en-US" sz="2000" b="1" u="sng" dirty="0" smtClean="0"/>
              <a:t>The “Identity” Conversation</a:t>
            </a:r>
            <a:r>
              <a:rPr lang="en-US" sz="2000" dirty="0" smtClean="0"/>
              <a:t>—The conversation we have with ourselves about what this situation means to us; impact on self image and self esteem; our future and well-being; are we good or bad, lovable or unlovable?</a:t>
            </a:r>
          </a:p>
          <a:p>
            <a:pPr marL="1042416" lvl="2" indent="-457200">
              <a:buFont typeface="+mj-lt"/>
              <a:buAutoNum type="arabicPeriod"/>
            </a:pPr>
            <a:endParaRPr lang="en-US" sz="1800" dirty="0" smtClean="0"/>
          </a:p>
        </p:txBody>
      </p:sp>
    </p:spTree>
    <p:extLst>
      <p:ext uri="{BB962C8B-B14F-4D97-AF65-F5344CB8AC3E}">
        <p14:creationId xmlns:p14="http://schemas.microsoft.com/office/powerpoint/2010/main" val="231194294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502920" y="530352"/>
            <a:ext cx="8183880" cy="5870448"/>
          </a:xfrm>
        </p:spPr>
        <p:txBody>
          <a:bodyPr/>
          <a:lstStyle/>
          <a:p>
            <a:r>
              <a:rPr lang="en-US" sz="2400" u="sng" dirty="0" smtClean="0"/>
              <a:t>Difficult Conversations</a:t>
            </a:r>
          </a:p>
          <a:p>
            <a:pPr marL="0" indent="0">
              <a:buNone/>
            </a:pPr>
            <a:endParaRPr lang="en-US" sz="2400" u="sng" dirty="0" smtClean="0"/>
          </a:p>
          <a:p>
            <a:r>
              <a:rPr lang="en-US" sz="2400" b="1" u="sng" dirty="0" smtClean="0"/>
              <a:t>Need to create a “learning” conversation”</a:t>
            </a:r>
          </a:p>
          <a:p>
            <a:pPr marL="514350" indent="-514350">
              <a:buFont typeface="+mj-lt"/>
              <a:buAutoNum type="arabicPeriod"/>
            </a:pPr>
            <a:r>
              <a:rPr lang="en-US" sz="2400" dirty="0" smtClean="0"/>
              <a:t>Stop arguing about who’s right—explore each other’s stories with clarity; be empathetic</a:t>
            </a:r>
          </a:p>
          <a:p>
            <a:pPr marL="514350" indent="-514350">
              <a:buFont typeface="+mj-lt"/>
              <a:buAutoNum type="arabicPeriod"/>
            </a:pPr>
            <a:r>
              <a:rPr lang="en-US" sz="2400" dirty="0" smtClean="0"/>
              <a:t>Don’t make assumptions about intentions</a:t>
            </a:r>
          </a:p>
          <a:p>
            <a:pPr marL="514350" indent="-514350">
              <a:buFont typeface="+mj-lt"/>
              <a:buAutoNum type="arabicPeriod"/>
            </a:pPr>
            <a:r>
              <a:rPr lang="en-US" sz="2400" dirty="0" smtClean="0"/>
              <a:t>Abandon blame and look for contribution</a:t>
            </a:r>
          </a:p>
          <a:p>
            <a:pPr marL="514350" indent="-514350">
              <a:buFont typeface="+mj-lt"/>
              <a:buAutoNum type="arabicPeriod"/>
            </a:pPr>
            <a:r>
              <a:rPr lang="en-US" sz="2400" dirty="0" smtClean="0"/>
              <a:t>Acknowledge feelings and express them clearly and carefully (“I feel____when you ______”)</a:t>
            </a:r>
          </a:p>
          <a:p>
            <a:pPr marL="514350" indent="-514350">
              <a:buFont typeface="+mj-lt"/>
              <a:buAutoNum type="arabicPeriod"/>
            </a:pPr>
            <a:r>
              <a:rPr lang="en-US" sz="2400" dirty="0" smtClean="0"/>
              <a:t>Ground your identity and regain your balance</a:t>
            </a:r>
          </a:p>
          <a:p>
            <a:pPr marL="514350" indent="-514350">
              <a:buFont typeface="+mj-lt"/>
              <a:buAutoNum type="arabicPeriod"/>
            </a:pPr>
            <a:r>
              <a:rPr lang="en-US" sz="2400" dirty="0" smtClean="0"/>
              <a:t>LISTEN—listening to them helps them listen to you!</a:t>
            </a:r>
            <a:endParaRPr lang="en-US" sz="2400" dirty="0"/>
          </a:p>
        </p:txBody>
      </p:sp>
    </p:spTree>
    <p:extLst>
      <p:ext uri="{BB962C8B-B14F-4D97-AF65-F5344CB8AC3E}">
        <p14:creationId xmlns:p14="http://schemas.microsoft.com/office/powerpoint/2010/main" val="408687722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502920" y="530352"/>
            <a:ext cx="8183880" cy="5184648"/>
          </a:xfrm>
        </p:spPr>
        <p:txBody>
          <a:bodyPr>
            <a:normAutofit/>
          </a:bodyPr>
          <a:lstStyle/>
          <a:p>
            <a:pPr marL="0" indent="0">
              <a:buNone/>
            </a:pPr>
            <a:r>
              <a:rPr lang="en-US" u="sng" dirty="0"/>
              <a:t>Communication Awareness</a:t>
            </a:r>
          </a:p>
          <a:p>
            <a:r>
              <a:rPr lang="en-US" u="sng" dirty="0"/>
              <a:t>9 Inhibitors to Communication</a:t>
            </a:r>
          </a:p>
          <a:p>
            <a:pPr marL="804672" lvl="1" indent="-457200">
              <a:buFont typeface="+mj-lt"/>
              <a:buAutoNum type="arabicPeriod"/>
            </a:pPr>
            <a:r>
              <a:rPr lang="en-US" dirty="0"/>
              <a:t>Ego Threat			</a:t>
            </a:r>
          </a:p>
          <a:p>
            <a:pPr marL="804672" lvl="1" indent="-457200">
              <a:buFont typeface="+mj-lt"/>
              <a:buAutoNum type="arabicPeriod"/>
            </a:pPr>
            <a:r>
              <a:rPr lang="en-US" dirty="0"/>
              <a:t>Case/Conflict Threat</a:t>
            </a:r>
          </a:p>
          <a:p>
            <a:pPr marL="804672" lvl="1" indent="-457200">
              <a:buFont typeface="+mj-lt"/>
              <a:buAutoNum type="arabicPeriod"/>
            </a:pPr>
            <a:r>
              <a:rPr lang="en-US" dirty="0"/>
              <a:t>Trauma</a:t>
            </a:r>
          </a:p>
          <a:p>
            <a:pPr marL="804672" lvl="1" indent="-457200">
              <a:buFont typeface="+mj-lt"/>
              <a:buAutoNum type="arabicPeriod"/>
            </a:pPr>
            <a:r>
              <a:rPr lang="en-US" dirty="0"/>
              <a:t>Role Expectations</a:t>
            </a:r>
          </a:p>
          <a:p>
            <a:pPr marL="804672" lvl="1" indent="-457200">
              <a:buFont typeface="+mj-lt"/>
              <a:buAutoNum type="arabicPeriod"/>
            </a:pPr>
            <a:r>
              <a:rPr lang="en-US" dirty="0"/>
              <a:t>Greater Need			</a:t>
            </a:r>
          </a:p>
          <a:p>
            <a:pPr marL="804672" lvl="1" indent="-457200">
              <a:buFont typeface="+mj-lt"/>
              <a:buAutoNum type="arabicPeriod"/>
            </a:pPr>
            <a:r>
              <a:rPr lang="en-US" dirty="0"/>
              <a:t>Perceived Irrelevancy</a:t>
            </a:r>
          </a:p>
          <a:p>
            <a:pPr marL="804672" lvl="1" indent="-457200">
              <a:buFont typeface="+mj-lt"/>
              <a:buAutoNum type="arabicPeriod"/>
            </a:pPr>
            <a:r>
              <a:rPr lang="en-US" dirty="0"/>
              <a:t>Etiquette Barriers	</a:t>
            </a:r>
          </a:p>
          <a:p>
            <a:pPr marL="804672" lvl="1" indent="-457200">
              <a:buFont typeface="+mj-lt"/>
              <a:buAutoNum type="arabicPeriod"/>
            </a:pPr>
            <a:r>
              <a:rPr lang="en-US" dirty="0"/>
              <a:t>Language Barriers</a:t>
            </a:r>
          </a:p>
          <a:p>
            <a:pPr marL="804672" lvl="1" indent="-457200">
              <a:buFont typeface="+mj-lt"/>
              <a:buAutoNum type="arabicPeriod"/>
            </a:pPr>
            <a:r>
              <a:rPr lang="en-US" dirty="0"/>
              <a:t>Cultural Barriers</a:t>
            </a:r>
          </a:p>
          <a:p>
            <a:endParaRPr lang="en-US" dirty="0"/>
          </a:p>
        </p:txBody>
      </p:sp>
    </p:spTree>
    <p:extLst>
      <p:ext uri="{BB962C8B-B14F-4D97-AF65-F5344CB8AC3E}">
        <p14:creationId xmlns:p14="http://schemas.microsoft.com/office/powerpoint/2010/main" val="2954043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5105400"/>
            <a:ext cx="8183880" cy="1051560"/>
          </a:xfrm>
        </p:spPr>
        <p:txBody>
          <a:bodyPr>
            <a:normAutofit/>
          </a:bodyPr>
          <a:lstStyle/>
          <a:p>
            <a:pPr lvl="1" algn="l" rtl="0">
              <a:spcBef>
                <a:spcPct val="0"/>
              </a:spcBef>
            </a:pPr>
            <a:r>
              <a:rPr lang="en-US" sz="2400" u="sng" dirty="0" smtClean="0"/>
              <a:t>Being Mortal</a:t>
            </a:r>
            <a:r>
              <a:rPr lang="en-US" sz="2400" dirty="0" smtClean="0"/>
              <a:t>, Atul Gawande</a:t>
            </a:r>
            <a:br>
              <a:rPr lang="en-US" sz="2400" dirty="0" smtClean="0"/>
            </a:br>
            <a:endParaRPr lang="en-US" sz="2400" dirty="0"/>
          </a:p>
        </p:txBody>
      </p:sp>
      <p:sp>
        <p:nvSpPr>
          <p:cNvPr id="3" name="Content Placeholder 2"/>
          <p:cNvSpPr>
            <a:spLocks noGrp="1"/>
          </p:cNvSpPr>
          <p:nvPr>
            <p:ph idx="1"/>
          </p:nvPr>
        </p:nvSpPr>
        <p:spPr>
          <a:xfrm>
            <a:off x="502920" y="530352"/>
            <a:ext cx="8183880" cy="5108448"/>
          </a:xfrm>
        </p:spPr>
        <p:txBody>
          <a:bodyPr>
            <a:normAutofit/>
          </a:bodyPr>
          <a:lstStyle/>
          <a:p>
            <a:r>
              <a:rPr lang="en-US" dirty="0" smtClean="0"/>
              <a:t>8 Activities of Daily Living “required” for Basic Physical Independence</a:t>
            </a:r>
            <a:r>
              <a:rPr lang="en-US" dirty="0" smtClean="0"/>
              <a:t>:</a:t>
            </a:r>
          </a:p>
          <a:p>
            <a:pPr marL="0" indent="0">
              <a:buNone/>
            </a:pPr>
            <a:endParaRPr lang="en-US" dirty="0" smtClean="0"/>
          </a:p>
          <a:p>
            <a:pPr marL="797814" lvl="1" indent="-514350">
              <a:buFont typeface="+mj-lt"/>
              <a:buAutoNum type="arabicPeriod"/>
            </a:pPr>
            <a:r>
              <a:rPr lang="en-US" dirty="0" smtClean="0"/>
              <a:t>Use the toilet</a:t>
            </a:r>
          </a:p>
          <a:p>
            <a:pPr marL="797814" lvl="1" indent="-514350">
              <a:buFont typeface="+mj-lt"/>
              <a:buAutoNum type="arabicPeriod"/>
            </a:pPr>
            <a:r>
              <a:rPr lang="en-US" dirty="0" smtClean="0"/>
              <a:t>Eat</a:t>
            </a:r>
          </a:p>
          <a:p>
            <a:pPr marL="797814" lvl="1" indent="-514350">
              <a:buFont typeface="+mj-lt"/>
              <a:buAutoNum type="arabicPeriod"/>
            </a:pPr>
            <a:r>
              <a:rPr lang="en-US" dirty="0" smtClean="0"/>
              <a:t>Dress</a:t>
            </a:r>
          </a:p>
          <a:p>
            <a:pPr marL="797814" lvl="1" indent="-514350">
              <a:buFont typeface="+mj-lt"/>
              <a:buAutoNum type="arabicPeriod"/>
            </a:pPr>
            <a:r>
              <a:rPr lang="en-US" dirty="0" smtClean="0"/>
              <a:t>Bathe</a:t>
            </a:r>
          </a:p>
          <a:p>
            <a:pPr marL="797814" lvl="1" indent="-514350">
              <a:buFont typeface="+mj-lt"/>
              <a:buAutoNum type="arabicPeriod"/>
            </a:pPr>
            <a:r>
              <a:rPr lang="en-US" dirty="0" smtClean="0"/>
              <a:t>Groom</a:t>
            </a:r>
          </a:p>
          <a:p>
            <a:pPr marL="797814" lvl="1" indent="-514350">
              <a:buFont typeface="+mj-lt"/>
              <a:buAutoNum type="arabicPeriod"/>
            </a:pPr>
            <a:r>
              <a:rPr lang="en-US" dirty="0" smtClean="0"/>
              <a:t>Get out of bed</a:t>
            </a:r>
          </a:p>
          <a:p>
            <a:pPr marL="797814" lvl="1" indent="-514350">
              <a:buFont typeface="+mj-lt"/>
              <a:buAutoNum type="arabicPeriod"/>
            </a:pPr>
            <a:r>
              <a:rPr lang="en-US" dirty="0" smtClean="0"/>
              <a:t>Get out of a chair</a:t>
            </a:r>
          </a:p>
          <a:p>
            <a:pPr marL="797814" lvl="1" indent="-514350">
              <a:buFont typeface="+mj-lt"/>
              <a:buAutoNum type="arabicPeriod"/>
            </a:pPr>
            <a:r>
              <a:rPr lang="en-US" dirty="0" smtClean="0"/>
              <a:t>Walk</a:t>
            </a:r>
            <a:endParaRPr lang="en-US" sz="2800" dirty="0"/>
          </a:p>
        </p:txBody>
      </p:sp>
    </p:spTree>
    <p:extLst>
      <p:ext uri="{BB962C8B-B14F-4D97-AF65-F5344CB8AC3E}">
        <p14:creationId xmlns:p14="http://schemas.microsoft.com/office/powerpoint/2010/main" val="310551899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502920" y="530352"/>
            <a:ext cx="8183880" cy="4956048"/>
          </a:xfrm>
        </p:spPr>
        <p:txBody>
          <a:bodyPr>
            <a:normAutofit/>
          </a:bodyPr>
          <a:lstStyle/>
          <a:p>
            <a:pPr marL="0" indent="0">
              <a:buNone/>
            </a:pPr>
            <a:r>
              <a:rPr lang="en-US" u="sng" dirty="0"/>
              <a:t>Communication Awareness</a:t>
            </a:r>
          </a:p>
          <a:p>
            <a:r>
              <a:rPr lang="en-US" u="sng" dirty="0"/>
              <a:t>9 Facilitators for Communication</a:t>
            </a:r>
          </a:p>
          <a:p>
            <a:pPr marL="797814" lvl="1" indent="-514350">
              <a:buFont typeface="+mj-lt"/>
              <a:buAutoNum type="arabicPeriod"/>
            </a:pPr>
            <a:r>
              <a:rPr lang="en-US" dirty="0"/>
              <a:t>Active Listening</a:t>
            </a:r>
          </a:p>
          <a:p>
            <a:pPr marL="797814" lvl="1" indent="-514350">
              <a:buFont typeface="+mj-lt"/>
              <a:buAutoNum type="arabicPeriod"/>
            </a:pPr>
            <a:r>
              <a:rPr lang="en-US" dirty="0"/>
              <a:t>Recognition</a:t>
            </a:r>
          </a:p>
          <a:p>
            <a:pPr marL="797814" lvl="1" indent="-514350">
              <a:buFont typeface="+mj-lt"/>
              <a:buAutoNum type="arabicPeriod"/>
            </a:pPr>
            <a:r>
              <a:rPr lang="en-US" dirty="0"/>
              <a:t>Altruistic Appeal</a:t>
            </a:r>
          </a:p>
          <a:p>
            <a:pPr marL="797814" lvl="1" indent="-514350">
              <a:buFont typeface="+mj-lt"/>
              <a:buAutoNum type="arabicPeriod"/>
            </a:pPr>
            <a:r>
              <a:rPr lang="en-US" dirty="0"/>
              <a:t>Extrinsic Reward</a:t>
            </a:r>
          </a:p>
          <a:p>
            <a:pPr marL="797814" lvl="1" indent="-514350">
              <a:buFont typeface="+mj-lt"/>
              <a:buAutoNum type="arabicPeriod"/>
            </a:pPr>
            <a:r>
              <a:rPr lang="en-US" dirty="0"/>
              <a:t>Fulfill Expectations</a:t>
            </a:r>
          </a:p>
          <a:p>
            <a:pPr marL="797814" lvl="1" indent="-514350">
              <a:buFont typeface="+mj-lt"/>
              <a:buAutoNum type="arabicPeriod"/>
            </a:pPr>
            <a:r>
              <a:rPr lang="en-US" dirty="0"/>
              <a:t>Validation</a:t>
            </a:r>
          </a:p>
          <a:p>
            <a:pPr marL="797814" lvl="1" indent="-514350">
              <a:buFont typeface="+mj-lt"/>
              <a:buAutoNum type="arabicPeriod"/>
            </a:pPr>
            <a:r>
              <a:rPr lang="en-US" dirty="0"/>
              <a:t>Empathy</a:t>
            </a:r>
          </a:p>
          <a:p>
            <a:pPr marL="797814" lvl="1" indent="-514350">
              <a:buFont typeface="+mj-lt"/>
              <a:buAutoNum type="arabicPeriod"/>
            </a:pPr>
            <a:r>
              <a:rPr lang="en-US" dirty="0"/>
              <a:t>Clarification</a:t>
            </a:r>
          </a:p>
          <a:p>
            <a:pPr marL="797814" lvl="1" indent="-514350">
              <a:buFont typeface="+mj-lt"/>
              <a:buAutoNum type="arabicPeriod"/>
            </a:pPr>
            <a:r>
              <a:rPr lang="en-US" dirty="0"/>
              <a:t>Summarization</a:t>
            </a:r>
          </a:p>
          <a:p>
            <a:endParaRPr lang="en-US" dirty="0"/>
          </a:p>
        </p:txBody>
      </p:sp>
    </p:spTree>
    <p:extLst>
      <p:ext uri="{BB962C8B-B14F-4D97-AF65-F5344CB8AC3E}">
        <p14:creationId xmlns:p14="http://schemas.microsoft.com/office/powerpoint/2010/main" val="126162036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502920" y="530352"/>
            <a:ext cx="8183880" cy="5337048"/>
          </a:xfrm>
        </p:spPr>
        <p:txBody>
          <a:bodyPr/>
          <a:lstStyle/>
          <a:p>
            <a:r>
              <a:rPr lang="en-US" u="sng" dirty="0" smtClean="0"/>
              <a:t>Mediation Basics</a:t>
            </a:r>
          </a:p>
          <a:p>
            <a:pPr lvl="1"/>
            <a:r>
              <a:rPr lang="en-US" b="1" u="sng" dirty="0" smtClean="0"/>
              <a:t>Who will attend</a:t>
            </a:r>
            <a:r>
              <a:rPr lang="en-US" dirty="0" smtClean="0"/>
              <a:t>—the elderly adult, children, friends, caregivers, attorneys, etc.; mediator meets with each family member before a group session to understand family dynamics</a:t>
            </a:r>
          </a:p>
          <a:p>
            <a:pPr lvl="1"/>
            <a:r>
              <a:rPr lang="en-US" b="1" u="sng" dirty="0" smtClean="0"/>
              <a:t>Where</a:t>
            </a:r>
            <a:r>
              <a:rPr lang="en-US" dirty="0" smtClean="0"/>
              <a:t>—location convenient to all parties</a:t>
            </a:r>
          </a:p>
          <a:p>
            <a:pPr lvl="1"/>
            <a:r>
              <a:rPr lang="en-US" b="1" u="sng" dirty="0" smtClean="0"/>
              <a:t>What to discuss</a:t>
            </a:r>
            <a:r>
              <a:rPr lang="en-US" dirty="0" smtClean="0"/>
              <a:t>—medical issues, health care, financial issues, living arrangements, legal issues</a:t>
            </a:r>
          </a:p>
          <a:p>
            <a:pPr lvl="1"/>
            <a:r>
              <a:rPr lang="en-US" b="1" u="sng" dirty="0" smtClean="0"/>
              <a:t>How decisions will be made</a:t>
            </a:r>
          </a:p>
          <a:p>
            <a:pPr lvl="1"/>
            <a:r>
              <a:rPr lang="en-US" b="1" u="sng" dirty="0" smtClean="0"/>
              <a:t>Agreements</a:t>
            </a:r>
            <a:r>
              <a:rPr lang="en-US" dirty="0" smtClean="0"/>
              <a:t>—blueprints that may need to be changed as the elderly adult’s needs change</a:t>
            </a:r>
          </a:p>
          <a:p>
            <a:pPr lvl="1"/>
            <a:endParaRPr lang="en-US" dirty="0"/>
          </a:p>
          <a:p>
            <a:endParaRPr lang="en-US" dirty="0" smtClean="0"/>
          </a:p>
          <a:p>
            <a:endParaRPr lang="en-US" dirty="0"/>
          </a:p>
        </p:txBody>
      </p:sp>
    </p:spTree>
    <p:extLst>
      <p:ext uri="{BB962C8B-B14F-4D97-AF65-F5344CB8AC3E}">
        <p14:creationId xmlns:p14="http://schemas.microsoft.com/office/powerpoint/2010/main" val="197337628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502920" y="530352"/>
            <a:ext cx="8183880" cy="5337048"/>
          </a:xfrm>
        </p:spPr>
        <p:txBody>
          <a:bodyPr>
            <a:normAutofit/>
          </a:bodyPr>
          <a:lstStyle/>
          <a:p>
            <a:r>
              <a:rPr lang="en-US" dirty="0" smtClean="0"/>
              <a:t>The </a:t>
            </a:r>
            <a:r>
              <a:rPr lang="en-US" b="1" dirty="0" smtClean="0"/>
              <a:t>Association for Conflict Resolution (ACR) </a:t>
            </a:r>
            <a:r>
              <a:rPr lang="en-US" dirty="0" smtClean="0"/>
              <a:t>has developed Guidelines for Eldercaring Coordination.  </a:t>
            </a:r>
          </a:p>
          <a:p>
            <a:endParaRPr lang="en-US" dirty="0"/>
          </a:p>
          <a:p>
            <a:r>
              <a:rPr lang="en-US" dirty="0" smtClean="0"/>
              <a:t>ACR recognized the negative effects of conflict on elders when decisions are delayed or actions undermined by fighting family members that can put the elder at </a:t>
            </a:r>
            <a:r>
              <a:rPr lang="en-US" dirty="0"/>
              <a:t>r</a:t>
            </a:r>
            <a:r>
              <a:rPr lang="en-US" dirty="0" smtClean="0"/>
              <a:t>isk and, often times, ignore the rights of the elderly.</a:t>
            </a:r>
            <a:endParaRPr lang="en-US" dirty="0"/>
          </a:p>
        </p:txBody>
      </p:sp>
    </p:spTree>
    <p:extLst>
      <p:ext uri="{BB962C8B-B14F-4D97-AF65-F5344CB8AC3E}">
        <p14:creationId xmlns:p14="http://schemas.microsoft.com/office/powerpoint/2010/main" val="148029361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502920" y="530352"/>
            <a:ext cx="8183880" cy="5032248"/>
          </a:xfrm>
        </p:spPr>
        <p:txBody>
          <a:bodyPr>
            <a:normAutofit lnSpcReduction="10000"/>
          </a:bodyPr>
          <a:lstStyle/>
          <a:p>
            <a:r>
              <a:rPr lang="en-US" dirty="0" smtClean="0"/>
              <a:t>The </a:t>
            </a:r>
            <a:r>
              <a:rPr lang="en-US" b="1" u="sng" dirty="0" smtClean="0"/>
              <a:t>ACR Guidelines </a:t>
            </a:r>
            <a:r>
              <a:rPr lang="en-US" dirty="0" smtClean="0"/>
              <a:t>are designed to complement and enhance, not replace, other services such as legal representation, individual/family therapy, and/or medical, psychological or psychiatric evaluation.</a:t>
            </a:r>
          </a:p>
          <a:p>
            <a:endParaRPr lang="en-US" dirty="0"/>
          </a:p>
          <a:p>
            <a:r>
              <a:rPr lang="en-US" dirty="0" smtClean="0"/>
              <a:t>The “Eldercare Coordinator” model is much like a “Parenting Coordinator” that is used throughout the U.S. to assist divorced/divorcing parents in implementing their parenting plan.</a:t>
            </a:r>
            <a:endParaRPr lang="en-US" dirty="0"/>
          </a:p>
        </p:txBody>
      </p:sp>
    </p:spTree>
    <p:extLst>
      <p:ext uri="{BB962C8B-B14F-4D97-AF65-F5344CB8AC3E}">
        <p14:creationId xmlns:p14="http://schemas.microsoft.com/office/powerpoint/2010/main" val="357285595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sz="3200" dirty="0" smtClean="0"/>
              <a:t>The Eldercare Coordinator/Mediator assists elders, legally authorized decision makers, and others who participate by court order or invitation, to resolve disputes with high conflict levels that impact the elder’s autonomy and safety.</a:t>
            </a:r>
            <a:endParaRPr lang="en-US" sz="3200" dirty="0"/>
          </a:p>
        </p:txBody>
      </p:sp>
    </p:spTree>
    <p:extLst>
      <p:ext uri="{BB962C8B-B14F-4D97-AF65-F5344CB8AC3E}">
        <p14:creationId xmlns:p14="http://schemas.microsoft.com/office/powerpoint/2010/main" val="217727665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502920" y="530352"/>
            <a:ext cx="8183880" cy="5260848"/>
          </a:xfrm>
        </p:spPr>
        <p:txBody>
          <a:bodyPr>
            <a:normAutofit fontScale="77500" lnSpcReduction="20000"/>
          </a:bodyPr>
          <a:lstStyle/>
          <a:p>
            <a:r>
              <a:rPr lang="en-US" dirty="0" smtClean="0"/>
              <a:t>The Eldercare </a:t>
            </a:r>
            <a:r>
              <a:rPr lang="en-US" dirty="0" smtClean="0"/>
              <a:t>Coordinator/Mediator </a:t>
            </a:r>
            <a:r>
              <a:rPr lang="en-US" dirty="0" smtClean="0"/>
              <a:t>focuses on:</a:t>
            </a:r>
          </a:p>
          <a:p>
            <a:pPr marL="0" indent="0">
              <a:buNone/>
            </a:pPr>
            <a:endParaRPr lang="en-US" dirty="0" smtClean="0"/>
          </a:p>
          <a:p>
            <a:pPr lvl="1"/>
            <a:r>
              <a:rPr lang="en-US" dirty="0" smtClean="0"/>
              <a:t>Responding to emotions and feelings, both expressed and observed; works to avoid blaming and self-pity</a:t>
            </a:r>
          </a:p>
          <a:p>
            <a:pPr lvl="1"/>
            <a:endParaRPr lang="en-US" dirty="0"/>
          </a:p>
          <a:p>
            <a:pPr lvl="1"/>
            <a:r>
              <a:rPr lang="en-US" dirty="0" smtClean="0"/>
              <a:t>When possible, involving the “elderly” focusing on their capabilities rather than their perceived incapacities</a:t>
            </a:r>
          </a:p>
          <a:p>
            <a:pPr lvl="1"/>
            <a:endParaRPr lang="en-US" dirty="0"/>
          </a:p>
          <a:p>
            <a:pPr lvl="1"/>
            <a:r>
              <a:rPr lang="en-US" dirty="0" smtClean="0"/>
              <a:t>Encouraging family members to focus on what is in “the best interest” of the elderly or dying person</a:t>
            </a:r>
          </a:p>
          <a:p>
            <a:pPr lvl="1"/>
            <a:endParaRPr lang="en-US" dirty="0" smtClean="0"/>
          </a:p>
          <a:p>
            <a:pPr lvl="1"/>
            <a:r>
              <a:rPr lang="en-US" dirty="0" smtClean="0"/>
              <a:t>Enabling more effective communication, negotiation and problem-solving skills; helps clear up misunderstandings and keep discussions on point</a:t>
            </a:r>
          </a:p>
          <a:p>
            <a:pPr lvl="1"/>
            <a:endParaRPr lang="en-US" dirty="0" smtClean="0"/>
          </a:p>
          <a:p>
            <a:pPr lvl="1"/>
            <a:r>
              <a:rPr lang="en-US" dirty="0" smtClean="0"/>
              <a:t>Offering education about elder care resources</a:t>
            </a:r>
          </a:p>
          <a:p>
            <a:pPr lvl="1"/>
            <a:endParaRPr lang="en-US" dirty="0"/>
          </a:p>
          <a:p>
            <a:pPr lvl="1"/>
            <a:r>
              <a:rPr lang="en-US" dirty="0" smtClean="0"/>
              <a:t>Brainstorming </a:t>
            </a:r>
            <a:r>
              <a:rPr lang="en-US" dirty="0"/>
              <a:t>and </a:t>
            </a:r>
            <a:r>
              <a:rPr lang="en-US" dirty="0" smtClean="0"/>
              <a:t>discussing possible resolutions; helps the family members consider as many options as possible</a:t>
            </a:r>
          </a:p>
          <a:p>
            <a:pPr lvl="1"/>
            <a:endParaRPr lang="en-US" dirty="0" smtClean="0"/>
          </a:p>
        </p:txBody>
      </p:sp>
    </p:spTree>
    <p:extLst>
      <p:ext uri="{BB962C8B-B14F-4D97-AF65-F5344CB8AC3E}">
        <p14:creationId xmlns:p14="http://schemas.microsoft.com/office/powerpoint/2010/main" val="323768462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502920" y="530352"/>
            <a:ext cx="8183880" cy="5565648"/>
          </a:xfrm>
        </p:spPr>
        <p:txBody>
          <a:bodyPr>
            <a:normAutofit fontScale="70000" lnSpcReduction="20000"/>
          </a:bodyPr>
          <a:lstStyle/>
          <a:p>
            <a:r>
              <a:rPr lang="en-US" dirty="0" smtClean="0"/>
              <a:t>The Eldercare </a:t>
            </a:r>
            <a:r>
              <a:rPr lang="en-US" dirty="0" smtClean="0"/>
              <a:t>Coordinator/Mediator </a:t>
            </a:r>
          </a:p>
          <a:p>
            <a:endParaRPr lang="en-US" dirty="0" smtClean="0"/>
          </a:p>
          <a:p>
            <a:pPr lvl="1"/>
            <a:r>
              <a:rPr lang="en-US" dirty="0"/>
              <a:t>Facilitating evaluation and the creation and implementing of an elder care plan while leaving decision making to the </a:t>
            </a:r>
            <a:r>
              <a:rPr lang="en-US" dirty="0" smtClean="0"/>
              <a:t>family</a:t>
            </a:r>
          </a:p>
          <a:p>
            <a:pPr lvl="1"/>
            <a:endParaRPr lang="en-US" dirty="0"/>
          </a:p>
          <a:p>
            <a:pPr lvl="1"/>
            <a:r>
              <a:rPr lang="en-US" dirty="0" smtClean="0"/>
              <a:t>Provides for future modifications of any written agreement as the need arises</a:t>
            </a:r>
            <a:endParaRPr lang="en-US" dirty="0"/>
          </a:p>
          <a:p>
            <a:pPr lvl="1"/>
            <a:endParaRPr lang="en-US" dirty="0"/>
          </a:p>
          <a:p>
            <a:pPr lvl="1"/>
            <a:r>
              <a:rPr lang="en-US" dirty="0" smtClean="0"/>
              <a:t>Concentrates on reducing and managing the conflict experienced by the elder, his or her family, and other stakeholders so that better decisions can be made more efficiently and without delay</a:t>
            </a:r>
          </a:p>
          <a:p>
            <a:pPr lvl="1"/>
            <a:endParaRPr lang="en-US" dirty="0" smtClean="0"/>
          </a:p>
          <a:p>
            <a:pPr lvl="1"/>
            <a:r>
              <a:rPr lang="en-US" dirty="0" smtClean="0"/>
              <a:t>Creates a support system for the elder and the families—a safe environment</a:t>
            </a:r>
          </a:p>
          <a:p>
            <a:pPr lvl="1"/>
            <a:endParaRPr lang="en-US" dirty="0" smtClean="0"/>
          </a:p>
          <a:p>
            <a:pPr lvl="1"/>
            <a:r>
              <a:rPr lang="en-US" dirty="0" smtClean="0"/>
              <a:t>May work with the “family” as a group and individually to explore needs and interests</a:t>
            </a:r>
          </a:p>
          <a:p>
            <a:pPr lvl="1"/>
            <a:endParaRPr lang="en-US" dirty="0" smtClean="0"/>
          </a:p>
          <a:p>
            <a:pPr lvl="1"/>
            <a:r>
              <a:rPr lang="en-US" dirty="0" smtClean="0"/>
              <a:t>May work with the family, financial planners, lawyers, and the medical team</a:t>
            </a:r>
            <a:endParaRPr lang="en-US" dirty="0"/>
          </a:p>
        </p:txBody>
      </p:sp>
    </p:spTree>
    <p:extLst>
      <p:ext uri="{BB962C8B-B14F-4D97-AF65-F5344CB8AC3E}">
        <p14:creationId xmlns:p14="http://schemas.microsoft.com/office/powerpoint/2010/main" val="147361224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The Eldercare Coordinator/Mediator does NOT:</a:t>
            </a:r>
          </a:p>
          <a:p>
            <a:pPr lvl="1"/>
            <a:endParaRPr lang="en-US" dirty="0" smtClean="0"/>
          </a:p>
          <a:p>
            <a:pPr lvl="1"/>
            <a:r>
              <a:rPr lang="en-US" dirty="0" smtClean="0"/>
              <a:t>Give legal advice</a:t>
            </a:r>
          </a:p>
          <a:p>
            <a:pPr lvl="1"/>
            <a:r>
              <a:rPr lang="en-US" dirty="0" smtClean="0"/>
              <a:t>Write trust documents</a:t>
            </a:r>
          </a:p>
          <a:p>
            <a:pPr lvl="1"/>
            <a:r>
              <a:rPr lang="en-US" dirty="0" smtClean="0"/>
              <a:t>Interpret regulations</a:t>
            </a:r>
          </a:p>
          <a:p>
            <a:pPr lvl="1"/>
            <a:r>
              <a:rPr lang="en-US" dirty="0" smtClean="0"/>
              <a:t>Provide therapy or counseling</a:t>
            </a:r>
          </a:p>
          <a:p>
            <a:pPr lvl="1"/>
            <a:endParaRPr lang="en-US" dirty="0"/>
          </a:p>
          <a:p>
            <a:pPr marL="347472" lvl="1" indent="0">
              <a:buNone/>
            </a:pPr>
            <a:r>
              <a:rPr lang="en-US" dirty="0" smtClean="0"/>
              <a:t>These services come from other professionals!</a:t>
            </a:r>
            <a:endParaRPr lang="en-US" dirty="0"/>
          </a:p>
        </p:txBody>
      </p:sp>
    </p:spTree>
    <p:extLst>
      <p:ext uri="{BB962C8B-B14F-4D97-AF65-F5344CB8AC3E}">
        <p14:creationId xmlns:p14="http://schemas.microsoft.com/office/powerpoint/2010/main" val="424507117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502920" y="530352"/>
            <a:ext cx="8183880" cy="5260848"/>
          </a:xfrm>
        </p:spPr>
        <p:txBody>
          <a:bodyPr>
            <a:normAutofit lnSpcReduction="10000"/>
          </a:bodyPr>
          <a:lstStyle/>
          <a:p>
            <a:r>
              <a:rPr lang="en-US" dirty="0" smtClean="0"/>
              <a:t>Family Members</a:t>
            </a:r>
          </a:p>
          <a:p>
            <a:endParaRPr lang="en-US" dirty="0"/>
          </a:p>
          <a:p>
            <a:pPr lvl="1"/>
            <a:r>
              <a:rPr lang="en-US" dirty="0" smtClean="0"/>
              <a:t>Make decisions with and for their relatives—even though they may have differences of opinion—considering time, space, energy and financial resources ( for example, tasks can be divided rather than all falling on one person)</a:t>
            </a:r>
          </a:p>
          <a:p>
            <a:pPr lvl="1"/>
            <a:endParaRPr lang="en-US" dirty="0"/>
          </a:p>
          <a:p>
            <a:pPr lvl="1"/>
            <a:r>
              <a:rPr lang="en-US" dirty="0" smtClean="0"/>
              <a:t>Elderly relatives, by being involved as much as possible, maintain their dignity and autonomy</a:t>
            </a:r>
          </a:p>
          <a:p>
            <a:pPr lvl="1"/>
            <a:endParaRPr lang="en-US" dirty="0"/>
          </a:p>
          <a:p>
            <a:pPr lvl="1"/>
            <a:r>
              <a:rPr lang="en-US" dirty="0" smtClean="0"/>
              <a:t>Mediation can bring families closer together to improve their communication skills and work collaboratively</a:t>
            </a:r>
          </a:p>
          <a:p>
            <a:pPr lvl="1"/>
            <a:endParaRPr lang="en-US" dirty="0"/>
          </a:p>
          <a:p>
            <a:pPr lvl="1"/>
            <a:endParaRPr lang="en-US" dirty="0"/>
          </a:p>
        </p:txBody>
      </p:sp>
    </p:spTree>
    <p:extLst>
      <p:ext uri="{BB962C8B-B14F-4D97-AF65-F5344CB8AC3E}">
        <p14:creationId xmlns:p14="http://schemas.microsoft.com/office/powerpoint/2010/main" val="151067119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502920" y="530352"/>
            <a:ext cx="8183880" cy="5260848"/>
          </a:xfrm>
        </p:spPr>
        <p:txBody>
          <a:bodyPr>
            <a:normAutofit/>
          </a:bodyPr>
          <a:lstStyle/>
          <a:p>
            <a:r>
              <a:rPr lang="en-US" dirty="0" smtClean="0"/>
              <a:t>Studies indicate that the </a:t>
            </a:r>
            <a:r>
              <a:rPr lang="en-US" b="1" dirty="0" smtClean="0"/>
              <a:t>Facilitative and Transformative Models of Mediation </a:t>
            </a:r>
            <a:r>
              <a:rPr lang="en-US" dirty="0" smtClean="0"/>
              <a:t>are the most effective models for eldercare cases where relationships are all-important.  These models focus on helping clients regain a healthy sense of </a:t>
            </a:r>
            <a:r>
              <a:rPr lang="en-US" b="1" dirty="0" smtClean="0"/>
              <a:t>empowerment and recognition</a:t>
            </a:r>
            <a:r>
              <a:rPr lang="en-US" dirty="0" smtClean="0"/>
              <a:t>.  The feelings, positions, and interests of individuals are “heard” and acknowledged (recognition) and through effective education and communication, the clients are “empowered” to make decisions.</a:t>
            </a:r>
            <a:endParaRPr lang="en-US" dirty="0"/>
          </a:p>
        </p:txBody>
      </p:sp>
    </p:spTree>
    <p:extLst>
      <p:ext uri="{BB962C8B-B14F-4D97-AF65-F5344CB8AC3E}">
        <p14:creationId xmlns:p14="http://schemas.microsoft.com/office/powerpoint/2010/main" val="40615932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502920" y="530352"/>
            <a:ext cx="8183880" cy="5184648"/>
          </a:xfrm>
        </p:spPr>
        <p:txBody>
          <a:bodyPr>
            <a:normAutofit fontScale="92500" lnSpcReduction="10000"/>
          </a:bodyPr>
          <a:lstStyle/>
          <a:p>
            <a:r>
              <a:rPr lang="en-US" dirty="0" smtClean="0"/>
              <a:t>8 Independent Activities of Daily Living “required” to Live Safely on Your Own</a:t>
            </a:r>
            <a:r>
              <a:rPr lang="en-US" dirty="0" smtClean="0"/>
              <a:t>:</a:t>
            </a:r>
          </a:p>
          <a:p>
            <a:pPr marL="0" indent="0">
              <a:buNone/>
            </a:pPr>
            <a:endParaRPr lang="en-US" dirty="0" smtClean="0"/>
          </a:p>
          <a:p>
            <a:pPr marL="804672" lvl="1" indent="-457200">
              <a:buFont typeface="+mj-lt"/>
              <a:buAutoNum type="arabicPeriod"/>
            </a:pPr>
            <a:r>
              <a:rPr lang="en-US" dirty="0" smtClean="0"/>
              <a:t>Shop for yourself</a:t>
            </a:r>
          </a:p>
          <a:p>
            <a:pPr marL="804672" lvl="1" indent="-457200">
              <a:buFont typeface="+mj-lt"/>
              <a:buAutoNum type="arabicPeriod"/>
            </a:pPr>
            <a:r>
              <a:rPr lang="en-US" dirty="0" smtClean="0"/>
              <a:t>Prepare your own food</a:t>
            </a:r>
          </a:p>
          <a:p>
            <a:pPr marL="804672" lvl="1" indent="-457200">
              <a:buFont typeface="+mj-lt"/>
              <a:buAutoNum type="arabicPeriod"/>
            </a:pPr>
            <a:r>
              <a:rPr lang="en-US" dirty="0" smtClean="0"/>
              <a:t>Maintain your housekeeping</a:t>
            </a:r>
          </a:p>
          <a:p>
            <a:pPr marL="804672" lvl="1" indent="-457200">
              <a:buFont typeface="+mj-lt"/>
              <a:buAutoNum type="arabicPeriod"/>
            </a:pPr>
            <a:r>
              <a:rPr lang="en-US" dirty="0" smtClean="0"/>
              <a:t>Do your laundry</a:t>
            </a:r>
          </a:p>
          <a:p>
            <a:pPr marL="804672" lvl="1" indent="-457200">
              <a:buFont typeface="+mj-lt"/>
              <a:buAutoNum type="arabicPeriod"/>
            </a:pPr>
            <a:r>
              <a:rPr lang="en-US" dirty="0" smtClean="0"/>
              <a:t>Manage your medications</a:t>
            </a:r>
          </a:p>
          <a:p>
            <a:pPr marL="804672" lvl="1" indent="-457200">
              <a:buFont typeface="+mj-lt"/>
              <a:buAutoNum type="arabicPeriod"/>
            </a:pPr>
            <a:r>
              <a:rPr lang="en-US" dirty="0" smtClean="0"/>
              <a:t>Make phone calls</a:t>
            </a:r>
          </a:p>
          <a:p>
            <a:pPr marL="804672" lvl="1" indent="-457200">
              <a:buFont typeface="+mj-lt"/>
              <a:buAutoNum type="arabicPeriod"/>
            </a:pPr>
            <a:r>
              <a:rPr lang="en-US" dirty="0" smtClean="0"/>
              <a:t>Travel on your own</a:t>
            </a:r>
          </a:p>
          <a:p>
            <a:pPr marL="804672" lvl="1" indent="-457200">
              <a:buFont typeface="+mj-lt"/>
              <a:buAutoNum type="arabicPeriod"/>
            </a:pPr>
            <a:r>
              <a:rPr lang="en-US" dirty="0" smtClean="0"/>
              <a:t>Handle your finances</a:t>
            </a:r>
          </a:p>
          <a:p>
            <a:pPr marL="804672" lvl="1" indent="-457200">
              <a:buFont typeface="+mj-lt"/>
              <a:buAutoNum type="arabicPeriod"/>
            </a:pPr>
            <a:endParaRPr lang="en-US" dirty="0"/>
          </a:p>
          <a:p>
            <a:pPr marL="347472" lvl="1" indent="0">
              <a:buNone/>
            </a:pPr>
            <a:endParaRPr lang="en-US" dirty="0" smtClean="0"/>
          </a:p>
          <a:p>
            <a:pPr marL="347472" lvl="1" indent="0">
              <a:buNone/>
            </a:pPr>
            <a:r>
              <a:rPr lang="en-US" u="sng" dirty="0" smtClean="0"/>
              <a:t>Being Mortal</a:t>
            </a:r>
            <a:endParaRPr lang="en-US" dirty="0"/>
          </a:p>
        </p:txBody>
      </p:sp>
    </p:spTree>
    <p:extLst>
      <p:ext uri="{BB962C8B-B14F-4D97-AF65-F5344CB8AC3E}">
        <p14:creationId xmlns:p14="http://schemas.microsoft.com/office/powerpoint/2010/main" val="187084771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502920" y="530352"/>
            <a:ext cx="8183880" cy="5718048"/>
          </a:xfrm>
        </p:spPr>
        <p:txBody>
          <a:bodyPr>
            <a:normAutofit lnSpcReduction="10000"/>
          </a:bodyPr>
          <a:lstStyle/>
          <a:p>
            <a:r>
              <a:rPr lang="en-US" b="1" u="sng" dirty="0" smtClean="0"/>
              <a:t>Potential Outcomes for Families</a:t>
            </a:r>
          </a:p>
          <a:p>
            <a:pPr lvl="1"/>
            <a:r>
              <a:rPr lang="en-US" dirty="0" smtClean="0"/>
              <a:t>Learn to manage their conflict and resolve non-legal and legal issues; by having each person’s concerns genuinely listened to and heard, communication is more open and positive reducing stress and fear</a:t>
            </a:r>
          </a:p>
          <a:p>
            <a:pPr lvl="1"/>
            <a:endParaRPr lang="en-US" dirty="0" smtClean="0"/>
          </a:p>
          <a:p>
            <a:pPr lvl="1"/>
            <a:r>
              <a:rPr lang="en-US" dirty="0" smtClean="0"/>
              <a:t>Improve decision making with and for the elder; mutual ownership of the decision-making process and resulting decisions, promoting greater willingness to abide by those decision</a:t>
            </a:r>
          </a:p>
          <a:p>
            <a:pPr lvl="1"/>
            <a:endParaRPr lang="en-US" dirty="0" smtClean="0"/>
          </a:p>
          <a:p>
            <a:pPr lvl="1"/>
            <a:r>
              <a:rPr lang="en-US" dirty="0" smtClean="0"/>
              <a:t>When possible, foster the elder’s autonomy and self-determination</a:t>
            </a:r>
          </a:p>
          <a:p>
            <a:pPr lvl="1"/>
            <a:endParaRPr lang="en-US" dirty="0" smtClean="0"/>
          </a:p>
          <a:p>
            <a:pPr lvl="1"/>
            <a:endParaRPr lang="en-US" dirty="0" smtClean="0"/>
          </a:p>
          <a:p>
            <a:pPr lvl="1"/>
            <a:endParaRPr lang="en-US" dirty="0"/>
          </a:p>
        </p:txBody>
      </p:sp>
    </p:spTree>
    <p:extLst>
      <p:ext uri="{BB962C8B-B14F-4D97-AF65-F5344CB8AC3E}">
        <p14:creationId xmlns:p14="http://schemas.microsoft.com/office/powerpoint/2010/main" val="207589325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502920" y="530352"/>
            <a:ext cx="8183880" cy="5260848"/>
          </a:xfrm>
        </p:spPr>
        <p:txBody>
          <a:bodyPr>
            <a:normAutofit lnSpcReduction="10000"/>
          </a:bodyPr>
          <a:lstStyle/>
          <a:p>
            <a:pPr lvl="1"/>
            <a:r>
              <a:rPr lang="en-US" dirty="0"/>
              <a:t>Address potential risks of abuse, neglect and exploitation to increase the safety of all</a:t>
            </a:r>
          </a:p>
          <a:p>
            <a:pPr lvl="1"/>
            <a:endParaRPr lang="en-US" dirty="0"/>
          </a:p>
          <a:p>
            <a:pPr lvl="1"/>
            <a:r>
              <a:rPr lang="en-US" dirty="0" smtClean="0"/>
              <a:t>Build </a:t>
            </a:r>
            <a:r>
              <a:rPr lang="en-US" dirty="0"/>
              <a:t>and reinforce support systems</a:t>
            </a:r>
          </a:p>
          <a:p>
            <a:pPr lvl="1"/>
            <a:endParaRPr lang="en-US" dirty="0"/>
          </a:p>
          <a:p>
            <a:pPr lvl="1"/>
            <a:r>
              <a:rPr lang="en-US" dirty="0"/>
              <a:t>A dispute resolution process that caters to the specific and unique needs of “each” family</a:t>
            </a:r>
          </a:p>
          <a:p>
            <a:pPr lvl="1"/>
            <a:endParaRPr lang="en-US" dirty="0"/>
          </a:p>
          <a:p>
            <a:pPr lvl="1"/>
            <a:r>
              <a:rPr lang="en-US" dirty="0"/>
              <a:t>Saving financial resources, energy and time</a:t>
            </a:r>
          </a:p>
          <a:p>
            <a:pPr lvl="1"/>
            <a:endParaRPr lang="en-US" dirty="0"/>
          </a:p>
          <a:p>
            <a:pPr lvl="1"/>
            <a:r>
              <a:rPr lang="en-US" dirty="0"/>
              <a:t>A stronger, more loving and supportive family unit; recognition that relationships can be respectful and maintain civility despite past differences and hurts</a:t>
            </a:r>
          </a:p>
          <a:p>
            <a:endParaRPr lang="en-US" dirty="0"/>
          </a:p>
        </p:txBody>
      </p:sp>
    </p:spTree>
    <p:extLst>
      <p:ext uri="{BB962C8B-B14F-4D97-AF65-F5344CB8AC3E}">
        <p14:creationId xmlns:p14="http://schemas.microsoft.com/office/powerpoint/2010/main" val="183889021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502920" y="530352"/>
            <a:ext cx="8183880" cy="5489448"/>
          </a:xfrm>
        </p:spPr>
        <p:txBody>
          <a:bodyPr>
            <a:normAutofit fontScale="92500" lnSpcReduction="20000"/>
          </a:bodyPr>
          <a:lstStyle/>
          <a:p>
            <a:r>
              <a:rPr lang="en-US" b="1" u="sng" dirty="0" smtClean="0"/>
              <a:t>Challenges to the Process</a:t>
            </a:r>
          </a:p>
          <a:p>
            <a:pPr lvl="1"/>
            <a:r>
              <a:rPr lang="en-US" dirty="0" smtClean="0"/>
              <a:t>With time, the elder’s health may decline</a:t>
            </a:r>
          </a:p>
          <a:p>
            <a:pPr lvl="1"/>
            <a:endParaRPr lang="en-US" dirty="0" smtClean="0"/>
          </a:p>
          <a:p>
            <a:pPr lvl="1"/>
            <a:r>
              <a:rPr lang="en-US" dirty="0" smtClean="0"/>
              <a:t>Many decisions about elders need to be made in crisis situations without adequate information</a:t>
            </a:r>
          </a:p>
          <a:p>
            <a:pPr lvl="1"/>
            <a:endParaRPr lang="en-US" dirty="0" smtClean="0"/>
          </a:p>
          <a:p>
            <a:pPr lvl="1"/>
            <a:r>
              <a:rPr lang="en-US" dirty="0" smtClean="0"/>
              <a:t>Multiple parties, family members, stakeholders</a:t>
            </a:r>
          </a:p>
          <a:p>
            <a:pPr lvl="1"/>
            <a:endParaRPr lang="en-US" dirty="0" smtClean="0"/>
          </a:p>
          <a:p>
            <a:pPr lvl="1"/>
            <a:r>
              <a:rPr lang="en-US" dirty="0" smtClean="0"/>
              <a:t>Mental capacity of participants</a:t>
            </a:r>
          </a:p>
          <a:p>
            <a:pPr lvl="1"/>
            <a:endParaRPr lang="en-US" dirty="0" smtClean="0"/>
          </a:p>
          <a:p>
            <a:pPr lvl="1"/>
            <a:r>
              <a:rPr lang="en-US" dirty="0" smtClean="0"/>
              <a:t>Resurfacing of difficult long-term relationships</a:t>
            </a:r>
          </a:p>
          <a:p>
            <a:pPr lvl="1"/>
            <a:endParaRPr lang="en-US" dirty="0" smtClean="0"/>
          </a:p>
          <a:p>
            <a:pPr lvl="1"/>
            <a:r>
              <a:rPr lang="en-US" dirty="0" smtClean="0"/>
              <a:t>Generational power shifting</a:t>
            </a:r>
          </a:p>
          <a:p>
            <a:pPr lvl="1"/>
            <a:endParaRPr lang="en-US" dirty="0" smtClean="0"/>
          </a:p>
          <a:p>
            <a:pPr lvl="1"/>
            <a:r>
              <a:rPr lang="en-US" dirty="0" smtClean="0"/>
              <a:t>Presence and roles of advocates, medical personnel, and care managers</a:t>
            </a:r>
          </a:p>
          <a:p>
            <a:pPr marL="0" indent="0">
              <a:buNone/>
            </a:pPr>
            <a:r>
              <a:rPr lang="en-US" dirty="0"/>
              <a:t>	</a:t>
            </a:r>
          </a:p>
        </p:txBody>
      </p:sp>
    </p:spTree>
    <p:extLst>
      <p:ext uri="{BB962C8B-B14F-4D97-AF65-F5344CB8AC3E}">
        <p14:creationId xmlns:p14="http://schemas.microsoft.com/office/powerpoint/2010/main" val="230916858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502920" y="530352"/>
            <a:ext cx="8183880" cy="5413248"/>
          </a:xfrm>
        </p:spPr>
        <p:txBody>
          <a:bodyPr>
            <a:normAutofit fontScale="92500" lnSpcReduction="10000"/>
          </a:bodyPr>
          <a:lstStyle/>
          <a:p>
            <a:r>
              <a:rPr lang="en-US" b="1" u="sng" dirty="0" smtClean="0"/>
              <a:t>Principles for Eldercaring Coordination</a:t>
            </a:r>
          </a:p>
          <a:p>
            <a:pPr lvl="1"/>
            <a:r>
              <a:rPr lang="en-US" b="1" i="1" dirty="0" smtClean="0"/>
              <a:t>Autonomy</a:t>
            </a:r>
            <a:r>
              <a:rPr lang="en-US" dirty="0" smtClean="0"/>
              <a:t>—the recognition of the elder’s goals, needs and preferences; the “intent” of the elder should be the guidepost; respect; a value that an adult has the “right” to make his own decisions</a:t>
            </a:r>
          </a:p>
          <a:p>
            <a:pPr lvl="1"/>
            <a:endParaRPr lang="en-US" dirty="0"/>
          </a:p>
          <a:p>
            <a:pPr lvl="1"/>
            <a:r>
              <a:rPr lang="en-US" b="1" i="1" dirty="0" smtClean="0"/>
              <a:t>Beneficence</a:t>
            </a:r>
            <a:r>
              <a:rPr lang="en-US" dirty="0" smtClean="0"/>
              <a:t>—prioritize the elder’s interest and well-being while balancing the interests of all other participants; to prevent evil or harm, to remove evil or harm, to do or promote good to others</a:t>
            </a:r>
          </a:p>
          <a:p>
            <a:pPr lvl="1"/>
            <a:endParaRPr lang="en-US" dirty="0"/>
          </a:p>
          <a:p>
            <a:pPr lvl="1"/>
            <a:r>
              <a:rPr lang="en-US" b="1" i="1" dirty="0" smtClean="0"/>
              <a:t>Collaboration</a:t>
            </a:r>
            <a:r>
              <a:rPr lang="en-US" dirty="0" smtClean="0"/>
              <a:t>—working together cooperatively in the interest of achieving shared goals; productive communication that respects differing viewpoints and promotes understanding</a:t>
            </a:r>
          </a:p>
          <a:p>
            <a:pPr lvl="1"/>
            <a:endParaRPr lang="en-US" dirty="0"/>
          </a:p>
          <a:p>
            <a:pPr lvl="1"/>
            <a:endParaRPr lang="en-US" dirty="0"/>
          </a:p>
        </p:txBody>
      </p:sp>
    </p:spTree>
    <p:extLst>
      <p:ext uri="{BB962C8B-B14F-4D97-AF65-F5344CB8AC3E}">
        <p14:creationId xmlns:p14="http://schemas.microsoft.com/office/powerpoint/2010/main" val="71996939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502920" y="530352"/>
            <a:ext cx="8183880" cy="5565648"/>
          </a:xfrm>
        </p:spPr>
        <p:txBody>
          <a:bodyPr>
            <a:normAutofit/>
          </a:bodyPr>
          <a:lstStyle/>
          <a:p>
            <a:r>
              <a:rPr lang="en-US" sz="2400" b="1" u="sng" dirty="0" smtClean="0"/>
              <a:t>Principles for Eldercaring Coordination</a:t>
            </a:r>
          </a:p>
          <a:p>
            <a:pPr lvl="1"/>
            <a:r>
              <a:rPr lang="en-US" b="1" i="1" dirty="0" smtClean="0"/>
              <a:t>Competence</a:t>
            </a:r>
            <a:r>
              <a:rPr lang="en-US" dirty="0" smtClean="0"/>
              <a:t>—possessing the requisite skills, knowledge and ability to provide effective and efficient </a:t>
            </a:r>
            <a:r>
              <a:rPr lang="en-US" dirty="0"/>
              <a:t>s</a:t>
            </a:r>
            <a:r>
              <a:rPr lang="en-US" dirty="0" smtClean="0"/>
              <a:t>ervices</a:t>
            </a:r>
          </a:p>
          <a:p>
            <a:pPr lvl="1"/>
            <a:endParaRPr lang="en-US" dirty="0"/>
          </a:p>
          <a:p>
            <a:pPr lvl="1"/>
            <a:r>
              <a:rPr lang="en-US" b="1" i="1" dirty="0" smtClean="0"/>
              <a:t>Fidelity</a:t>
            </a:r>
            <a:r>
              <a:rPr lang="en-US" dirty="0" smtClean="0"/>
              <a:t>—keeping the focus on the elder while earning and maintaining the trust of all involved in the process; educating; avoiding conflicts of interest</a:t>
            </a:r>
          </a:p>
          <a:p>
            <a:pPr lvl="1"/>
            <a:endParaRPr lang="en-US" dirty="0"/>
          </a:p>
          <a:p>
            <a:pPr lvl="1"/>
            <a:r>
              <a:rPr lang="en-US" b="1" i="1" dirty="0" smtClean="0"/>
              <a:t>Integrity</a:t>
            </a:r>
            <a:r>
              <a:rPr lang="en-US" dirty="0" smtClean="0"/>
              <a:t>—providing services with trustworthiness, veracity and adherence to professional standards</a:t>
            </a:r>
            <a:endParaRPr lang="en-US" dirty="0"/>
          </a:p>
        </p:txBody>
      </p:sp>
    </p:spTree>
    <p:extLst>
      <p:ext uri="{BB962C8B-B14F-4D97-AF65-F5344CB8AC3E}">
        <p14:creationId xmlns:p14="http://schemas.microsoft.com/office/powerpoint/2010/main" val="4167699769"/>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502920" y="530352"/>
            <a:ext cx="8183880" cy="5413248"/>
          </a:xfrm>
        </p:spPr>
        <p:txBody>
          <a:bodyPr>
            <a:normAutofit/>
          </a:bodyPr>
          <a:lstStyle/>
          <a:p>
            <a:r>
              <a:rPr lang="en-US" sz="2400" b="1" u="sng" dirty="0" smtClean="0"/>
              <a:t>Principles for Eldercaring Coordination</a:t>
            </a:r>
          </a:p>
          <a:p>
            <a:pPr lvl="1"/>
            <a:r>
              <a:rPr lang="en-US" b="1" i="1" dirty="0" smtClean="0"/>
              <a:t>Justice</a:t>
            </a:r>
            <a:r>
              <a:rPr lang="en-US" dirty="0" smtClean="0"/>
              <a:t>—non-discrimination; the views of all participants are respected while the goals, needs and preferences of the elder are prioritized</a:t>
            </a:r>
          </a:p>
          <a:p>
            <a:pPr lvl="1"/>
            <a:endParaRPr lang="en-US" dirty="0"/>
          </a:p>
          <a:p>
            <a:pPr lvl="1"/>
            <a:r>
              <a:rPr lang="en-US" b="1" i="1" dirty="0" smtClean="0"/>
              <a:t>Nonmaleficence</a:t>
            </a:r>
            <a:r>
              <a:rPr lang="en-US" dirty="0" smtClean="0"/>
              <a:t>—refrain from behaviors or practices that might cause harm or pose physical or emotional risks to others</a:t>
            </a:r>
          </a:p>
          <a:p>
            <a:pPr lvl="1"/>
            <a:endParaRPr lang="en-US" dirty="0"/>
          </a:p>
          <a:p>
            <a:pPr lvl="1"/>
            <a:r>
              <a:rPr lang="en-US" b="1" i="1" dirty="0" smtClean="0"/>
              <a:t>Cultural Competence</a:t>
            </a:r>
            <a:r>
              <a:rPr lang="en-US" dirty="0" smtClean="0"/>
              <a:t>—ensure that all communication and behaviors recognize and are responsive to and respectful of diversity</a:t>
            </a:r>
            <a:endParaRPr lang="en-US" dirty="0"/>
          </a:p>
        </p:txBody>
      </p:sp>
    </p:spTree>
    <p:extLst>
      <p:ext uri="{BB962C8B-B14F-4D97-AF65-F5344CB8AC3E}">
        <p14:creationId xmlns:p14="http://schemas.microsoft.com/office/powerpoint/2010/main" val="1029508495"/>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502920" y="530352"/>
            <a:ext cx="8183880" cy="5489448"/>
          </a:xfrm>
        </p:spPr>
        <p:txBody>
          <a:bodyPr>
            <a:normAutofit fontScale="92500" lnSpcReduction="20000"/>
          </a:bodyPr>
          <a:lstStyle/>
          <a:p>
            <a:r>
              <a:rPr lang="en-US" dirty="0" smtClean="0"/>
              <a:t>The practice of Eldercare Coordination/Mediation is growing in response to changing demographics.</a:t>
            </a:r>
          </a:p>
          <a:p>
            <a:endParaRPr lang="en-US" dirty="0"/>
          </a:p>
          <a:p>
            <a:r>
              <a:rPr lang="en-US" dirty="0" smtClean="0"/>
              <a:t>The average middle aged adult now has more parents and in-laws than children.</a:t>
            </a:r>
          </a:p>
          <a:p>
            <a:endParaRPr lang="en-US" dirty="0"/>
          </a:p>
          <a:p>
            <a:r>
              <a:rPr lang="en-US" dirty="0" smtClean="0"/>
              <a:t>As baby boomers age and government resources diminish, more and more eldercare responsibilities will fall on families.</a:t>
            </a:r>
          </a:p>
          <a:p>
            <a:endParaRPr lang="en-US" dirty="0"/>
          </a:p>
          <a:p>
            <a:r>
              <a:rPr lang="en-US" dirty="0" smtClean="0"/>
              <a:t>Given these realities, most families will eventually be facing challenges and stresses creating conflict and obstacles to reasoned decision-making.</a:t>
            </a:r>
            <a:endParaRPr lang="en-US" dirty="0"/>
          </a:p>
        </p:txBody>
      </p:sp>
    </p:spTree>
    <p:extLst>
      <p:ext uri="{BB962C8B-B14F-4D97-AF65-F5344CB8AC3E}">
        <p14:creationId xmlns:p14="http://schemas.microsoft.com/office/powerpoint/2010/main" val="579438220"/>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502920" y="530352"/>
            <a:ext cx="8183880" cy="5565648"/>
          </a:xfrm>
        </p:spPr>
        <p:txBody>
          <a:bodyPr>
            <a:normAutofit/>
          </a:bodyPr>
          <a:lstStyle/>
          <a:p>
            <a:r>
              <a:rPr lang="en-US" dirty="0"/>
              <a:t>Change is an inevitable aspect of human existence and with change comes the potential for </a:t>
            </a:r>
            <a:r>
              <a:rPr lang="en-US" dirty="0" smtClean="0"/>
              <a:t>conflict.</a:t>
            </a:r>
            <a:endParaRPr lang="en-US" dirty="0"/>
          </a:p>
          <a:p>
            <a:endParaRPr lang="en-US" dirty="0" smtClean="0"/>
          </a:p>
          <a:p>
            <a:r>
              <a:rPr lang="en-US" dirty="0" smtClean="0"/>
              <a:t>An Eldercare Coordinator/Mediator can provide a safe setting for highly flammable conversations helping adult siblings and their aging parents, together, find ways to create a health care plan and an estate plan that reflects the parents’ values and protects family bonds.</a:t>
            </a:r>
          </a:p>
          <a:p>
            <a:endParaRPr lang="en-US" dirty="0"/>
          </a:p>
        </p:txBody>
      </p:sp>
    </p:spTree>
    <p:extLst>
      <p:ext uri="{BB962C8B-B14F-4D97-AF65-F5344CB8AC3E}">
        <p14:creationId xmlns:p14="http://schemas.microsoft.com/office/powerpoint/2010/main" val="3784856488"/>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502920" y="530352"/>
            <a:ext cx="8183880" cy="5413248"/>
          </a:xfrm>
        </p:spPr>
        <p:txBody>
          <a:bodyPr>
            <a:normAutofit fontScale="85000" lnSpcReduction="10000"/>
          </a:bodyPr>
          <a:lstStyle/>
          <a:p>
            <a:pPr>
              <a:lnSpc>
                <a:spcPct val="160000"/>
              </a:lnSpc>
            </a:pPr>
            <a:r>
              <a:rPr lang="en-US" dirty="0" smtClean="0"/>
              <a:t>Eldercare Coordination/Mediation opens the door of opportunity for the elderly and dying to fulfill the “dying role”—an important aspect to the end of life.  The process can allow people to share memories, pass on wisdoms, settle relationships, establish legacies, make peace with God, and ensure that those who are left behind will be okay.  </a:t>
            </a:r>
            <a:r>
              <a:rPr lang="en-US" i="1" dirty="0" smtClean="0"/>
              <a:t>It can allow people to end their stories on their own terms.</a:t>
            </a:r>
          </a:p>
          <a:p>
            <a:pPr>
              <a:lnSpc>
                <a:spcPct val="160000"/>
              </a:lnSpc>
            </a:pPr>
            <a:endParaRPr lang="en-US" dirty="0"/>
          </a:p>
        </p:txBody>
      </p:sp>
    </p:spTree>
    <p:extLst>
      <p:ext uri="{BB962C8B-B14F-4D97-AF65-F5344CB8AC3E}">
        <p14:creationId xmlns:p14="http://schemas.microsoft.com/office/powerpoint/2010/main" val="3514748686"/>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dirty="0"/>
          </a:p>
        </p:txBody>
      </p:sp>
      <p:sp>
        <p:nvSpPr>
          <p:cNvPr id="5" name="Content Placeholder 4"/>
          <p:cNvSpPr>
            <a:spLocks noGrp="1"/>
          </p:cNvSpPr>
          <p:nvPr>
            <p:ph idx="1"/>
          </p:nvPr>
        </p:nvSpPr>
        <p:spPr>
          <a:xfrm>
            <a:off x="502920" y="530352"/>
            <a:ext cx="8183880" cy="5413248"/>
          </a:xfrm>
        </p:spPr>
        <p:txBody>
          <a:bodyPr>
            <a:normAutofit fontScale="92500" lnSpcReduction="10000"/>
          </a:bodyPr>
          <a:lstStyle/>
          <a:p>
            <a:pPr marL="0" indent="0">
              <a:buNone/>
            </a:pPr>
            <a:r>
              <a:rPr lang="en-US" sz="1200" dirty="0" smtClean="0"/>
              <a:t>Association for Conflict Resolution (ACR). 2014. “Guidelines for Eldercaring Coordination.” http://acreldersection.weebly.com</a:t>
            </a:r>
          </a:p>
          <a:p>
            <a:endParaRPr lang="en-US" sz="1200" dirty="0"/>
          </a:p>
          <a:p>
            <a:pPr marL="0" indent="0">
              <a:buNone/>
            </a:pPr>
            <a:r>
              <a:rPr lang="en-US" sz="1200" dirty="0" smtClean="0"/>
              <a:t>Bunis, Dena.  2019. “AARP Policies &amp; Society Update.” </a:t>
            </a:r>
            <a:r>
              <a:rPr lang="en-US" sz="1200" dirty="0" smtClean="0">
                <a:hlinkClick r:id="rId3"/>
              </a:rPr>
              <a:t>www.aarp</a:t>
            </a:r>
            <a:r>
              <a:rPr lang="en-US" sz="1200" dirty="0" smtClean="0"/>
              <a:t>. </a:t>
            </a:r>
          </a:p>
          <a:p>
            <a:pPr marL="0" indent="0">
              <a:buNone/>
            </a:pPr>
            <a:endParaRPr lang="en-US" sz="1200" dirty="0"/>
          </a:p>
          <a:p>
            <a:pPr marL="0" indent="0">
              <a:buNone/>
            </a:pPr>
            <a:r>
              <a:rPr lang="en-US" sz="1200" dirty="0" smtClean="0"/>
              <a:t>Cress, C.J. 2012. </a:t>
            </a:r>
            <a:r>
              <a:rPr lang="en-US" sz="1200" i="1" dirty="0" smtClean="0"/>
              <a:t>Handbook of Geriatric Care Management.</a:t>
            </a:r>
          </a:p>
          <a:p>
            <a:pPr marL="0" indent="0">
              <a:buNone/>
            </a:pPr>
            <a:endParaRPr lang="en-US" sz="1200" dirty="0"/>
          </a:p>
          <a:p>
            <a:pPr marL="0" indent="0">
              <a:buNone/>
            </a:pPr>
            <a:r>
              <a:rPr lang="en-US" sz="1200" dirty="0" smtClean="0"/>
              <a:t>“Elder Mediation: The New Crisis Counseling Parts I - II.”  2019. </a:t>
            </a:r>
            <a:r>
              <a:rPr lang="en-US" sz="1200" dirty="0" smtClean="0">
                <a:hlinkClick r:id="rId4"/>
              </a:rPr>
              <a:t>www.parentgiving.com/elder-care</a:t>
            </a:r>
            <a:r>
              <a:rPr lang="en-US" sz="1200" dirty="0" smtClean="0"/>
              <a:t>. </a:t>
            </a:r>
          </a:p>
          <a:p>
            <a:pPr marL="0" indent="0">
              <a:buNone/>
            </a:pPr>
            <a:endParaRPr lang="en-US" sz="1200" dirty="0"/>
          </a:p>
          <a:p>
            <a:pPr marL="0" indent="0">
              <a:buNone/>
            </a:pPr>
            <a:r>
              <a:rPr lang="en-US" sz="1200" dirty="0"/>
              <a:t>“Eldercaring Coordination: New Hope for Feuding Families.”  </a:t>
            </a:r>
            <a:r>
              <a:rPr lang="en-US" sz="1200" dirty="0" smtClean="0"/>
              <a:t>2018. Takacs McGinnis </a:t>
            </a:r>
            <a:r>
              <a:rPr lang="en-US" sz="1200" dirty="0"/>
              <a:t>Elder Care </a:t>
            </a:r>
            <a:r>
              <a:rPr lang="en-US" sz="1200" dirty="0" smtClean="0"/>
              <a:t>Law</a:t>
            </a:r>
            <a:r>
              <a:rPr lang="en-US" sz="1200" dirty="0"/>
              <a:t>.</a:t>
            </a:r>
            <a:endParaRPr lang="en-US" sz="1200" dirty="0" smtClean="0"/>
          </a:p>
          <a:p>
            <a:pPr marL="0" lvl="1" indent="0">
              <a:buSzPct val="80000"/>
              <a:buNone/>
            </a:pPr>
            <a:endParaRPr lang="en-US" sz="1200" dirty="0" smtClean="0"/>
          </a:p>
          <a:p>
            <a:pPr marL="0" lvl="1" indent="0">
              <a:buSzPct val="80000"/>
              <a:buNone/>
            </a:pPr>
            <a:r>
              <a:rPr lang="en-US" sz="1200" dirty="0" smtClean="0"/>
              <a:t>“</a:t>
            </a:r>
            <a:r>
              <a:rPr lang="en-US" sz="1200" dirty="0"/>
              <a:t>Eldercare Mediation.” </a:t>
            </a:r>
            <a:r>
              <a:rPr lang="en-US" sz="1200" dirty="0" smtClean="0"/>
              <a:t>2019 </a:t>
            </a:r>
            <a:r>
              <a:rPr lang="en-US" sz="1200" dirty="0" smtClean="0">
                <a:hlinkClick r:id="rId5"/>
              </a:rPr>
              <a:t>www.cigna.com</a:t>
            </a:r>
            <a:r>
              <a:rPr lang="en-US" sz="1200" dirty="0" smtClean="0"/>
              <a:t>. </a:t>
            </a:r>
          </a:p>
          <a:p>
            <a:pPr marL="0" lvl="1" indent="0">
              <a:buSzPct val="80000"/>
              <a:buNone/>
            </a:pPr>
            <a:endParaRPr lang="en-US" sz="1200" dirty="0"/>
          </a:p>
          <a:p>
            <a:pPr marL="0" indent="0">
              <a:buNone/>
            </a:pPr>
            <a:r>
              <a:rPr lang="en-US" sz="1200" dirty="0" smtClean="0"/>
              <a:t>Fieldstone, L. and S. Bronson. 2015. “Association for Conflict Resolution Guidelines for Eldercaring Coordination:  From Conflict to Collaboration Toward the Care and Safety of Elders.”  </a:t>
            </a:r>
            <a:r>
              <a:rPr lang="en-US" sz="1200" i="1" dirty="0" smtClean="0"/>
              <a:t>Conflict Resolution Quarterly </a:t>
            </a:r>
            <a:r>
              <a:rPr lang="en-US" sz="1200" dirty="0" smtClean="0"/>
              <a:t>32:413-434.</a:t>
            </a:r>
          </a:p>
          <a:p>
            <a:pPr marL="0" indent="0">
              <a:buNone/>
            </a:pPr>
            <a:endParaRPr lang="en-US" sz="1200" dirty="0"/>
          </a:p>
          <a:p>
            <a:pPr marL="0" indent="0">
              <a:buNone/>
            </a:pPr>
            <a:r>
              <a:rPr lang="en-US" sz="1200" b="1" dirty="0" smtClean="0"/>
              <a:t>Gawande, Atul.  </a:t>
            </a:r>
            <a:r>
              <a:rPr lang="en-US" sz="1200" b="1" i="1" dirty="0" smtClean="0"/>
              <a:t>Being Mortal</a:t>
            </a:r>
            <a:r>
              <a:rPr lang="en-US" sz="1200" b="1" dirty="0" smtClean="0"/>
              <a:t>. New York, NY: Metropolitan Books, 2014.</a:t>
            </a:r>
          </a:p>
          <a:p>
            <a:pPr marL="0" indent="0">
              <a:buNone/>
            </a:pPr>
            <a:endParaRPr lang="en-US" sz="1200" b="1" dirty="0"/>
          </a:p>
          <a:p>
            <a:pPr marL="0" indent="0">
              <a:buNone/>
            </a:pPr>
            <a:r>
              <a:rPr lang="en-US" sz="1200" dirty="0" smtClean="0"/>
              <a:t>Gentry, Deborah</a:t>
            </a:r>
            <a:r>
              <a:rPr lang="en-US" sz="1200" b="1" dirty="0" smtClean="0"/>
              <a:t>.</a:t>
            </a:r>
            <a:r>
              <a:rPr lang="en-US" sz="1200" dirty="0" smtClean="0"/>
              <a:t> 2001. “Resolving Middle-Age Sibling Conflict Regarding Parent Care.”  </a:t>
            </a:r>
            <a:r>
              <a:rPr lang="en-US" sz="1200" i="1" dirty="0" smtClean="0"/>
              <a:t>Conflict Resolution Quarterly </a:t>
            </a:r>
            <a:r>
              <a:rPr lang="en-US" sz="1200" dirty="0" smtClean="0"/>
              <a:t>19: 31-47</a:t>
            </a:r>
            <a:r>
              <a:rPr lang="en-US" sz="1200" dirty="0" smtClean="0"/>
              <a:t>.</a:t>
            </a:r>
          </a:p>
          <a:p>
            <a:pPr marL="0" indent="0">
              <a:buNone/>
            </a:pPr>
            <a:endParaRPr lang="en-US" sz="1200" dirty="0"/>
          </a:p>
          <a:p>
            <a:pPr marL="0" indent="0">
              <a:buNone/>
            </a:pPr>
            <a:r>
              <a:rPr lang="en-US" sz="1200" b="1" dirty="0" smtClean="0"/>
              <a:t>Goleman, Daniel.  </a:t>
            </a:r>
            <a:r>
              <a:rPr lang="en-US" sz="1200" b="1" i="1" dirty="0" smtClean="0"/>
              <a:t>Emotional Intelligence.</a:t>
            </a:r>
            <a:r>
              <a:rPr lang="en-US" sz="1200" b="1" dirty="0" smtClean="0"/>
              <a:t> Bantam Books, 1995.</a:t>
            </a:r>
            <a:endParaRPr lang="en-US" sz="1200" b="1" dirty="0" smtClean="0"/>
          </a:p>
          <a:p>
            <a:pPr marL="0" indent="0">
              <a:buNone/>
            </a:pPr>
            <a:endParaRPr lang="en-US" sz="1200" b="1" dirty="0"/>
          </a:p>
          <a:p>
            <a:pPr marL="0" indent="0">
              <a:buNone/>
            </a:pPr>
            <a:r>
              <a:rPr lang="en-US" sz="1200" dirty="0" smtClean="0"/>
              <a:t>Gross, Sarah. 2018. “Family Feud?  Use Eldercaring Coordination for High Conflict inn Eldercare.”</a:t>
            </a:r>
          </a:p>
          <a:p>
            <a:pPr marL="0" indent="0">
              <a:buNone/>
            </a:pPr>
            <a:r>
              <a:rPr lang="en-US" sz="1200" dirty="0" smtClean="0">
                <a:hlinkClick r:id="rId6"/>
              </a:rPr>
              <a:t>www.mediate.com</a:t>
            </a:r>
            <a:r>
              <a:rPr lang="en-US" sz="1200" dirty="0" smtClean="0"/>
              <a:t>.</a:t>
            </a:r>
          </a:p>
          <a:p>
            <a:pPr marL="0" indent="0">
              <a:buNone/>
            </a:pPr>
            <a:endParaRPr lang="en-US" sz="1200" dirty="0"/>
          </a:p>
          <a:p>
            <a:pPr marL="0" indent="0">
              <a:buNone/>
            </a:pPr>
            <a:r>
              <a:rPr lang="en-US" sz="1200" dirty="0" smtClean="0"/>
              <a:t>Ianzito, Christina.  2017. “How to Choose an Elder Mediator.”  www.aarp.org/caregiving</a:t>
            </a:r>
          </a:p>
          <a:p>
            <a:endParaRPr lang="en-US" sz="1200" b="1" dirty="0"/>
          </a:p>
          <a:p>
            <a:pPr marL="347472" lvl="1" indent="0">
              <a:buNone/>
            </a:pPr>
            <a:endParaRPr lang="en-US" sz="1600" dirty="0" smtClean="0"/>
          </a:p>
          <a:p>
            <a:pPr marL="347472" lvl="1" indent="0">
              <a:buNone/>
            </a:pPr>
            <a:endParaRPr lang="en-US" sz="1200" dirty="0" smtClean="0"/>
          </a:p>
        </p:txBody>
      </p:sp>
    </p:spTree>
    <p:extLst>
      <p:ext uri="{BB962C8B-B14F-4D97-AF65-F5344CB8AC3E}">
        <p14:creationId xmlns:p14="http://schemas.microsoft.com/office/powerpoint/2010/main" val="36895356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502920" y="530352"/>
            <a:ext cx="8183880" cy="5413248"/>
          </a:xfrm>
        </p:spPr>
        <p:txBody>
          <a:bodyPr>
            <a:normAutofit fontScale="92500"/>
          </a:bodyPr>
          <a:lstStyle/>
          <a:p>
            <a:r>
              <a:rPr lang="en-US" b="1" dirty="0" smtClean="0"/>
              <a:t>10 Common Elderly Health Issues</a:t>
            </a:r>
          </a:p>
          <a:p>
            <a:pPr marL="804672" lvl="1" indent="-457200">
              <a:buFont typeface="+mj-lt"/>
              <a:buAutoNum type="arabicPeriod"/>
            </a:pPr>
            <a:r>
              <a:rPr lang="en-US" b="1" u="sng" dirty="0" smtClean="0"/>
              <a:t>Chronic health conditions</a:t>
            </a:r>
          </a:p>
          <a:p>
            <a:pPr marL="585216" lvl="2" indent="0">
              <a:buNone/>
            </a:pPr>
            <a:r>
              <a:rPr lang="en-US" dirty="0"/>
              <a:t>	</a:t>
            </a:r>
            <a:r>
              <a:rPr lang="en-US" dirty="0" smtClean="0"/>
              <a:t>92% have one chronic disease and 77% have two; 	heart disease, stroke, cancer, diabetes cause 2/3 of 	deaths each year; obesity</a:t>
            </a:r>
          </a:p>
          <a:p>
            <a:pPr marL="804672" lvl="1" indent="-457200">
              <a:buFont typeface="+mj-lt"/>
              <a:buAutoNum type="arabicPeriod"/>
            </a:pPr>
            <a:endParaRPr lang="en-US" dirty="0" smtClean="0"/>
          </a:p>
          <a:p>
            <a:pPr marL="804672" lvl="1" indent="-457200">
              <a:buFont typeface="+mj-lt"/>
              <a:buAutoNum type="arabicPeriod"/>
            </a:pPr>
            <a:r>
              <a:rPr lang="en-US" b="1" u="sng" dirty="0" smtClean="0"/>
              <a:t>Cognitive health</a:t>
            </a:r>
          </a:p>
          <a:p>
            <a:pPr marL="347472" lvl="1" indent="0">
              <a:buNone/>
            </a:pPr>
            <a:r>
              <a:rPr lang="en-US" dirty="0"/>
              <a:t>	</a:t>
            </a:r>
            <a:r>
              <a:rPr lang="en-US" sz="2200" dirty="0" smtClean="0"/>
              <a:t>a person’s ability to think, learn and remember;</a:t>
            </a:r>
          </a:p>
          <a:p>
            <a:pPr marL="347472" lvl="1" indent="0">
              <a:buNone/>
            </a:pPr>
            <a:r>
              <a:rPr lang="en-US" sz="2200" dirty="0"/>
              <a:t>	</a:t>
            </a:r>
            <a:r>
              <a:rPr lang="en-US" sz="2200" dirty="0" smtClean="0"/>
              <a:t>dementia, over 47 million worldwide and predicted 	to triple by 2050</a:t>
            </a:r>
          </a:p>
          <a:p>
            <a:pPr marL="804672" lvl="1" indent="-457200">
              <a:buFont typeface="+mj-lt"/>
              <a:buAutoNum type="arabicPeriod"/>
            </a:pPr>
            <a:endParaRPr lang="en-US" sz="2200" dirty="0" smtClean="0"/>
          </a:p>
          <a:p>
            <a:pPr marL="804672" lvl="1" indent="-457200">
              <a:buFont typeface="+mj-lt"/>
              <a:buAutoNum type="arabicPeriod" startAt="3"/>
            </a:pPr>
            <a:r>
              <a:rPr lang="en-US" b="1" u="sng" dirty="0" smtClean="0"/>
              <a:t>Mental health</a:t>
            </a:r>
          </a:p>
          <a:p>
            <a:pPr marL="347472" lvl="1" indent="0">
              <a:buNone/>
            </a:pPr>
            <a:r>
              <a:rPr lang="en-US" dirty="0"/>
              <a:t>	</a:t>
            </a:r>
            <a:r>
              <a:rPr lang="en-US" sz="2200" dirty="0" smtClean="0"/>
              <a:t>over 15% of adults over the age of 60 suffer from a</a:t>
            </a:r>
          </a:p>
          <a:p>
            <a:pPr marL="347472" lvl="1" indent="0">
              <a:buNone/>
            </a:pPr>
            <a:r>
              <a:rPr lang="en-US" sz="2200" dirty="0"/>
              <a:t>	</a:t>
            </a:r>
            <a:r>
              <a:rPr lang="en-US" sz="2200" dirty="0" smtClean="0"/>
              <a:t>mental disorder; 7% suffer depression; 18% commit</a:t>
            </a:r>
          </a:p>
          <a:p>
            <a:pPr marL="347472" lvl="1" indent="0">
              <a:buNone/>
            </a:pPr>
            <a:r>
              <a:rPr lang="en-US" sz="2200" dirty="0"/>
              <a:t>	</a:t>
            </a:r>
            <a:r>
              <a:rPr lang="en-US" sz="2200" dirty="0" smtClean="0"/>
              <a:t>suicide; often underdiagnosed and undertreated</a:t>
            </a:r>
          </a:p>
          <a:p>
            <a:pPr marL="347472" lvl="1" indent="0">
              <a:buNone/>
            </a:pPr>
            <a:endParaRPr lang="en-US" dirty="0" smtClean="0"/>
          </a:p>
        </p:txBody>
      </p:sp>
    </p:spTree>
    <p:extLst>
      <p:ext uri="{BB962C8B-B14F-4D97-AF65-F5344CB8AC3E}">
        <p14:creationId xmlns:p14="http://schemas.microsoft.com/office/powerpoint/2010/main" val="3876510570"/>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502920" y="530352"/>
            <a:ext cx="8183880" cy="5184648"/>
          </a:xfrm>
        </p:spPr>
        <p:txBody>
          <a:bodyPr>
            <a:normAutofit/>
          </a:bodyPr>
          <a:lstStyle/>
          <a:p>
            <a:pPr marL="0" indent="0">
              <a:buNone/>
            </a:pPr>
            <a:r>
              <a:rPr lang="en-US" sz="1200" dirty="0" smtClean="0"/>
              <a:t>“Introduction to Elder Care Mediations.”  2019. </a:t>
            </a:r>
            <a:r>
              <a:rPr lang="en-US" sz="1200" dirty="0" smtClean="0">
                <a:hlinkClick r:id="rId2"/>
              </a:rPr>
              <a:t>http://eldercaremediations.com</a:t>
            </a:r>
            <a:endParaRPr lang="en-US" sz="1200" dirty="0" smtClean="0"/>
          </a:p>
          <a:p>
            <a:pPr marL="0" indent="0">
              <a:buNone/>
            </a:pPr>
            <a:endParaRPr lang="en-US" sz="1200" dirty="0"/>
          </a:p>
          <a:p>
            <a:pPr marL="0" indent="0">
              <a:buNone/>
            </a:pPr>
            <a:r>
              <a:rPr lang="en-US" sz="1200" dirty="0" smtClean="0"/>
              <a:t>Kardasis, A and B. Trippe.  2019. “Elder and Family Mediation Services:  Guide to Long Term Care</a:t>
            </a:r>
          </a:p>
          <a:p>
            <a:pPr marL="0" indent="0">
              <a:buNone/>
            </a:pPr>
            <a:r>
              <a:rPr lang="en-US" sz="1200" dirty="0" smtClean="0"/>
              <a:t>Planning.”  </a:t>
            </a:r>
            <a:r>
              <a:rPr lang="en-US" sz="1200" dirty="0" smtClean="0">
                <a:hlinkClick r:id="rId3"/>
              </a:rPr>
              <a:t>www.longtermcarelink.net</a:t>
            </a:r>
            <a:endParaRPr lang="en-US" sz="1200" dirty="0" smtClean="0"/>
          </a:p>
          <a:p>
            <a:pPr marL="0" indent="0">
              <a:buNone/>
            </a:pPr>
            <a:endParaRPr lang="en-US" sz="1200" dirty="0"/>
          </a:p>
          <a:p>
            <a:pPr marL="0" indent="0">
              <a:buNone/>
            </a:pPr>
            <a:r>
              <a:rPr lang="en-US" sz="1200" dirty="0" smtClean="0"/>
              <a:t>Kauth, Kathleen. 2019. “Eldercare Mediation:  Setting Families up for Success.”  </a:t>
            </a:r>
            <a:r>
              <a:rPr lang="en-US" sz="1200" dirty="0" smtClean="0">
                <a:hlinkClick r:id="rId4"/>
              </a:rPr>
              <a:t>www.mediate.com</a:t>
            </a:r>
            <a:r>
              <a:rPr lang="en-US" sz="1200" dirty="0" smtClean="0"/>
              <a:t>.</a:t>
            </a:r>
          </a:p>
          <a:p>
            <a:pPr marL="0" indent="0">
              <a:buNone/>
            </a:pPr>
            <a:endParaRPr lang="en-US" sz="1200" dirty="0"/>
          </a:p>
          <a:p>
            <a:pPr marL="0" indent="0">
              <a:buNone/>
            </a:pPr>
            <a:r>
              <a:rPr lang="en-US" sz="1200" dirty="0" smtClean="0"/>
              <a:t>Kubler-Ross, Elisabeth.  1969.  </a:t>
            </a:r>
            <a:r>
              <a:rPr lang="en-US" sz="1200" i="1" dirty="0" smtClean="0"/>
              <a:t>On Death and Dying.</a:t>
            </a:r>
            <a:r>
              <a:rPr lang="en-US" sz="1200" dirty="0" smtClean="0"/>
              <a:t>  </a:t>
            </a:r>
            <a:endParaRPr lang="en-US" sz="1200" dirty="0" smtClean="0"/>
          </a:p>
          <a:p>
            <a:pPr marL="0" indent="0">
              <a:buNone/>
            </a:pPr>
            <a:endParaRPr lang="en-US" sz="1200" dirty="0"/>
          </a:p>
          <a:p>
            <a:pPr marL="0" indent="0">
              <a:buNone/>
            </a:pPr>
            <a:r>
              <a:rPr lang="en-US" sz="1200" dirty="0" smtClean="0"/>
              <a:t>Mauterstock, Robert. 2019. “Elder Mediation Can Bring Families Back Together.”  </a:t>
            </a:r>
            <a:r>
              <a:rPr lang="en-US" sz="1200" dirty="0" smtClean="0">
                <a:hlinkClick r:id="rId5"/>
              </a:rPr>
              <a:t>www.forbes.com</a:t>
            </a:r>
            <a:r>
              <a:rPr lang="en-US" sz="1200" dirty="0" smtClean="0"/>
              <a:t>.</a:t>
            </a:r>
          </a:p>
          <a:p>
            <a:pPr marL="0" indent="0">
              <a:buNone/>
            </a:pPr>
            <a:endParaRPr lang="en-US" sz="1200" dirty="0"/>
          </a:p>
          <a:p>
            <a:pPr marL="0" indent="0">
              <a:buNone/>
            </a:pPr>
            <a:r>
              <a:rPr lang="en-US" sz="1200" dirty="0" smtClean="0"/>
              <a:t>Mitchell, Janet. “Eldercare Mediation:  A New Way to Make Decisions Regarding Aging Parents.”</a:t>
            </a:r>
          </a:p>
          <a:p>
            <a:pPr marL="0" indent="0">
              <a:buNone/>
            </a:pPr>
            <a:r>
              <a:rPr lang="en-US" sz="1200" dirty="0" smtClean="0">
                <a:hlinkClick r:id="rId4"/>
              </a:rPr>
              <a:t>www.mediate.com</a:t>
            </a:r>
            <a:endParaRPr lang="en-US" sz="1200" dirty="0" smtClean="0"/>
          </a:p>
          <a:p>
            <a:pPr marL="0" indent="0">
              <a:buNone/>
            </a:pPr>
            <a:endParaRPr lang="en-US" sz="1200" dirty="0"/>
          </a:p>
          <a:p>
            <a:pPr marL="0" indent="0">
              <a:buNone/>
            </a:pPr>
            <a:r>
              <a:rPr lang="en-US" sz="1200" b="1" dirty="0" smtClean="0"/>
              <a:t>Patterson, K. et al. 2002.  </a:t>
            </a:r>
            <a:r>
              <a:rPr lang="en-US" sz="1200" b="1" i="1" dirty="0" smtClean="0"/>
              <a:t>Crucial Conversations:  Tools for Talking When Stakes are High</a:t>
            </a:r>
            <a:r>
              <a:rPr lang="en-US" sz="1200" b="1" dirty="0" smtClean="0"/>
              <a:t>. New York, NY: McGraw-Hill.</a:t>
            </a:r>
          </a:p>
          <a:p>
            <a:pPr marL="0" indent="0">
              <a:buNone/>
            </a:pPr>
            <a:endParaRPr lang="en-US" sz="1200" b="1" dirty="0"/>
          </a:p>
          <a:p>
            <a:pPr marL="0" indent="0">
              <a:buNone/>
            </a:pPr>
            <a:r>
              <a:rPr lang="en-US" sz="1200" b="1" dirty="0" smtClean="0"/>
              <a:t>Stone, D. et al. 2010.  </a:t>
            </a:r>
            <a:r>
              <a:rPr lang="en-US" sz="1200" b="1" i="1" dirty="0" smtClean="0"/>
              <a:t>Difficult Conversations:  How to Discuss What Matters Most. </a:t>
            </a:r>
            <a:r>
              <a:rPr lang="en-US" sz="1200" b="1" dirty="0" smtClean="0"/>
              <a:t>Penguin Books.</a:t>
            </a:r>
          </a:p>
          <a:p>
            <a:pPr marL="0" indent="0">
              <a:buNone/>
            </a:pPr>
            <a:endParaRPr lang="en-US" sz="1200" b="1" dirty="0"/>
          </a:p>
          <a:p>
            <a:pPr marL="0" indent="0">
              <a:buNone/>
            </a:pPr>
            <a:r>
              <a:rPr lang="en-US" sz="1200" dirty="0" smtClean="0"/>
              <a:t>Swanson, Elizabeth. 1999. </a:t>
            </a:r>
            <a:r>
              <a:rPr lang="en-US" sz="1200" i="1" dirty="0" smtClean="0"/>
              <a:t>Life Transitions in the Older Adult</a:t>
            </a:r>
            <a:r>
              <a:rPr lang="en-US" sz="1200" dirty="0"/>
              <a:t>.</a:t>
            </a:r>
            <a:endParaRPr lang="en-US" sz="1200" dirty="0" smtClean="0"/>
          </a:p>
          <a:p>
            <a:pPr marL="0" indent="0">
              <a:buNone/>
            </a:pPr>
            <a:endParaRPr lang="en-US" sz="1200" dirty="0"/>
          </a:p>
          <a:p>
            <a:pPr marL="0" indent="0">
              <a:buNone/>
            </a:pPr>
            <a:r>
              <a:rPr lang="en-US" sz="1200" dirty="0" smtClean="0"/>
              <a:t>‘10 Common Elderly Health Issues.” 2016. Vital Record, Texas A&amp;M  University Health Science Center</a:t>
            </a:r>
          </a:p>
          <a:p>
            <a:pPr marL="0" indent="0">
              <a:buNone/>
            </a:pPr>
            <a:endParaRPr lang="en-US" sz="1200" dirty="0"/>
          </a:p>
          <a:p>
            <a:pPr marL="0" indent="0">
              <a:buNone/>
            </a:pPr>
            <a:endParaRPr lang="en-US" sz="1200" dirty="0"/>
          </a:p>
        </p:txBody>
      </p:sp>
    </p:spTree>
    <p:extLst>
      <p:ext uri="{BB962C8B-B14F-4D97-AF65-F5344CB8AC3E}">
        <p14:creationId xmlns:p14="http://schemas.microsoft.com/office/powerpoint/2010/main" val="35112550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502920" y="530352"/>
            <a:ext cx="8183880" cy="5260848"/>
          </a:xfrm>
        </p:spPr>
        <p:txBody>
          <a:bodyPr>
            <a:normAutofit fontScale="92500" lnSpcReduction="10000"/>
          </a:bodyPr>
          <a:lstStyle/>
          <a:p>
            <a:pPr marL="804672" lvl="1" indent="-457200">
              <a:buFont typeface="+mj-lt"/>
              <a:buAutoNum type="arabicPeriod" startAt="4"/>
            </a:pPr>
            <a:r>
              <a:rPr lang="en-US" b="1" u="sng" dirty="0"/>
              <a:t>Physical </a:t>
            </a:r>
            <a:r>
              <a:rPr lang="en-US" b="1" u="sng" dirty="0" smtClean="0"/>
              <a:t>injury</a:t>
            </a:r>
          </a:p>
          <a:p>
            <a:pPr marL="347472" lvl="1" indent="0">
              <a:buNone/>
            </a:pPr>
            <a:r>
              <a:rPr lang="en-US" dirty="0"/>
              <a:t>	</a:t>
            </a:r>
            <a:r>
              <a:rPr lang="en-US" sz="2000" dirty="0" smtClean="0"/>
              <a:t>A senior dies from falling every 29 minutes; the 	leading cause of injury</a:t>
            </a:r>
            <a:endParaRPr lang="en-US" sz="2000" dirty="0"/>
          </a:p>
          <a:p>
            <a:pPr marL="804672" lvl="1" indent="-457200">
              <a:buFont typeface="+mj-lt"/>
              <a:buAutoNum type="arabicPeriod" startAt="3"/>
            </a:pPr>
            <a:endParaRPr lang="en-US" dirty="0" smtClean="0"/>
          </a:p>
          <a:p>
            <a:pPr marL="804672" lvl="1" indent="-457200">
              <a:buFont typeface="+mj-lt"/>
              <a:buAutoNum type="arabicPeriod" startAt="5"/>
            </a:pPr>
            <a:r>
              <a:rPr lang="en-US" b="1" u="sng" dirty="0" smtClean="0"/>
              <a:t>HIV/AIDS </a:t>
            </a:r>
            <a:r>
              <a:rPr lang="en-US" b="1" u="sng" dirty="0"/>
              <a:t>and other </a:t>
            </a:r>
            <a:r>
              <a:rPr lang="en-US" b="1" u="sng" dirty="0" smtClean="0"/>
              <a:t>STDs</a:t>
            </a:r>
          </a:p>
          <a:p>
            <a:pPr marL="347472" lvl="1" indent="0">
              <a:buNone/>
            </a:pPr>
            <a:r>
              <a:rPr lang="en-US" dirty="0"/>
              <a:t>	</a:t>
            </a:r>
            <a:r>
              <a:rPr lang="en-US" sz="2000" dirty="0" smtClean="0"/>
              <a:t>In 2013, CDC found that 21% of AIDS cases occurred</a:t>
            </a:r>
          </a:p>
          <a:p>
            <a:pPr marL="347472" lvl="1" indent="0">
              <a:buNone/>
            </a:pPr>
            <a:r>
              <a:rPr lang="en-US" sz="2000" dirty="0"/>
              <a:t>	</a:t>
            </a:r>
            <a:r>
              <a:rPr lang="en-US" sz="2000" dirty="0" smtClean="0"/>
              <a:t>in seniors over 50</a:t>
            </a:r>
          </a:p>
          <a:p>
            <a:pPr marL="347472" lvl="1" indent="0">
              <a:buNone/>
            </a:pPr>
            <a:endParaRPr lang="en-US" sz="2000" dirty="0"/>
          </a:p>
          <a:p>
            <a:pPr marL="804672" lvl="1" indent="-457200">
              <a:buFont typeface="+mj-lt"/>
              <a:buAutoNum type="arabicPeriod" startAt="6"/>
            </a:pPr>
            <a:r>
              <a:rPr lang="en-US" b="1" u="sng" dirty="0" smtClean="0"/>
              <a:t>Malnutrition</a:t>
            </a:r>
          </a:p>
          <a:p>
            <a:pPr marL="347472" lvl="1" indent="0">
              <a:buNone/>
            </a:pPr>
            <a:r>
              <a:rPr lang="en-US" sz="2200" dirty="0" smtClean="0"/>
              <a:t>	</a:t>
            </a:r>
            <a:r>
              <a:rPr lang="en-US" sz="2000" dirty="0" smtClean="0"/>
              <a:t>Dementia, depression, alcoholism reduced social 	contact, forget to eat, finances, no energy</a:t>
            </a:r>
          </a:p>
          <a:p>
            <a:pPr marL="347472" lvl="1" indent="0">
              <a:buNone/>
            </a:pPr>
            <a:endParaRPr lang="en-US" sz="2200" dirty="0"/>
          </a:p>
          <a:p>
            <a:pPr marL="804672" lvl="1" indent="-457200">
              <a:buFont typeface="+mj-lt"/>
              <a:buAutoNum type="arabicPeriod" startAt="7"/>
            </a:pPr>
            <a:r>
              <a:rPr lang="en-US" b="1" u="sng" dirty="0"/>
              <a:t>Sensory </a:t>
            </a:r>
            <a:r>
              <a:rPr lang="en-US" b="1" u="sng" dirty="0" smtClean="0"/>
              <a:t>impairments</a:t>
            </a:r>
          </a:p>
          <a:p>
            <a:pPr marL="347472" lvl="1" indent="0">
              <a:buNone/>
            </a:pPr>
            <a:r>
              <a:rPr lang="en-US" dirty="0"/>
              <a:t>	</a:t>
            </a:r>
            <a:r>
              <a:rPr lang="en-US" sz="2000" dirty="0" smtClean="0"/>
              <a:t>Vision and hearing; 1 out of 6 have a visual impairment 	and 1 out of 4 have a hearing impairment</a:t>
            </a:r>
          </a:p>
          <a:p>
            <a:pPr marL="347472" lvl="1" indent="0">
              <a:buNone/>
            </a:pPr>
            <a:endParaRPr lang="en-US" dirty="0"/>
          </a:p>
          <a:p>
            <a:endParaRPr lang="en-US" dirty="0"/>
          </a:p>
        </p:txBody>
      </p:sp>
    </p:spTree>
    <p:extLst>
      <p:ext uri="{BB962C8B-B14F-4D97-AF65-F5344CB8AC3E}">
        <p14:creationId xmlns:p14="http://schemas.microsoft.com/office/powerpoint/2010/main" val="37336696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 y="5989320"/>
            <a:ext cx="8183880" cy="45719"/>
          </a:xfrm>
        </p:spPr>
        <p:txBody>
          <a:bodyPr>
            <a:normAutofit fontScale="90000"/>
          </a:bodyPr>
          <a:lstStyle/>
          <a:p>
            <a:endParaRPr lang="en-US" dirty="0"/>
          </a:p>
        </p:txBody>
      </p:sp>
      <p:sp>
        <p:nvSpPr>
          <p:cNvPr id="3" name="Content Placeholder 2"/>
          <p:cNvSpPr>
            <a:spLocks noGrp="1"/>
          </p:cNvSpPr>
          <p:nvPr>
            <p:ph idx="1"/>
          </p:nvPr>
        </p:nvSpPr>
        <p:spPr>
          <a:xfrm>
            <a:off x="502920" y="530352"/>
            <a:ext cx="8183880" cy="5337048"/>
          </a:xfrm>
        </p:spPr>
        <p:txBody>
          <a:bodyPr/>
          <a:lstStyle/>
          <a:p>
            <a:pPr marL="804672" lvl="1" indent="-457200">
              <a:buFont typeface="+mj-lt"/>
              <a:buAutoNum type="arabicPeriod" startAt="8"/>
            </a:pPr>
            <a:r>
              <a:rPr lang="en-US" b="1" u="sng" dirty="0"/>
              <a:t>Oral health</a:t>
            </a:r>
          </a:p>
          <a:p>
            <a:pPr marL="347472" lvl="1" indent="0">
              <a:buNone/>
            </a:pPr>
            <a:r>
              <a:rPr lang="en-US" dirty="0"/>
              <a:t>	</a:t>
            </a:r>
            <a:r>
              <a:rPr lang="en-US" sz="2000" dirty="0"/>
              <a:t>25% over 65 no longer have their natural teeth; </a:t>
            </a:r>
            <a:r>
              <a:rPr lang="en-US" sz="2000" dirty="0" smtClean="0"/>
              <a:t>diet, </a:t>
            </a:r>
          </a:p>
          <a:p>
            <a:pPr marL="347472" lvl="1" indent="0">
              <a:buNone/>
            </a:pPr>
            <a:r>
              <a:rPr lang="en-US" sz="2000" dirty="0"/>
              <a:t>	</a:t>
            </a:r>
            <a:r>
              <a:rPr lang="en-US" sz="2000" dirty="0" smtClean="0"/>
              <a:t>lack of dental care/insurance</a:t>
            </a:r>
            <a:endParaRPr lang="en-US" sz="2000" dirty="0"/>
          </a:p>
          <a:p>
            <a:pPr marL="804672" lvl="1" indent="-457200">
              <a:buFont typeface="+mj-lt"/>
              <a:buAutoNum type="arabicPeriod" startAt="3"/>
            </a:pPr>
            <a:endParaRPr lang="en-US" dirty="0"/>
          </a:p>
          <a:p>
            <a:pPr marL="804672" lvl="1" indent="-457200">
              <a:buFont typeface="+mj-lt"/>
              <a:buAutoNum type="arabicPeriod" startAt="9"/>
            </a:pPr>
            <a:r>
              <a:rPr lang="en-US" b="1" u="sng" dirty="0"/>
              <a:t>Substance abuse</a:t>
            </a:r>
          </a:p>
          <a:p>
            <a:pPr marL="347472" lvl="1" indent="0">
              <a:buNone/>
            </a:pPr>
            <a:r>
              <a:rPr lang="en-US" dirty="0"/>
              <a:t>	</a:t>
            </a:r>
            <a:r>
              <a:rPr lang="en-US" sz="2000" dirty="0"/>
              <a:t>Alcohol and drug related, prescription drugs</a:t>
            </a:r>
          </a:p>
          <a:p>
            <a:pPr marL="347472" lvl="1" indent="0">
              <a:buNone/>
            </a:pPr>
            <a:endParaRPr lang="en-US" dirty="0"/>
          </a:p>
          <a:p>
            <a:pPr marL="804672" lvl="1" indent="-457200">
              <a:buFont typeface="+mj-lt"/>
              <a:buAutoNum type="arabicPeriod" startAt="10"/>
            </a:pPr>
            <a:r>
              <a:rPr lang="en-US" b="1" u="sng" dirty="0"/>
              <a:t>Bladder control and constipation</a:t>
            </a:r>
          </a:p>
          <a:p>
            <a:pPr marL="347472" lvl="1" indent="0">
              <a:buNone/>
            </a:pPr>
            <a:r>
              <a:rPr lang="en-US" dirty="0"/>
              <a:t>	</a:t>
            </a:r>
            <a:r>
              <a:rPr lang="en-US" sz="2000" dirty="0"/>
              <a:t>Diet, chronic health conditions, </a:t>
            </a:r>
            <a:r>
              <a:rPr lang="en-US" sz="2000" dirty="0" smtClean="0"/>
              <a:t>medications</a:t>
            </a:r>
          </a:p>
          <a:p>
            <a:pPr marL="347472" lvl="1" indent="0">
              <a:buNone/>
            </a:pPr>
            <a:endParaRPr lang="en-US" sz="2000" dirty="0"/>
          </a:p>
          <a:p>
            <a:pPr marL="347472" lvl="1" indent="0">
              <a:buNone/>
            </a:pPr>
            <a:endParaRPr lang="en-US" sz="2000" dirty="0" smtClean="0"/>
          </a:p>
          <a:p>
            <a:pPr marL="347472" lvl="1" indent="0">
              <a:buNone/>
            </a:pPr>
            <a:r>
              <a:rPr lang="en-US" sz="2000" dirty="0" smtClean="0"/>
              <a:t>“Vital Record,” Texas A &amp; M University Health Science</a:t>
            </a:r>
          </a:p>
          <a:p>
            <a:pPr marL="347472" lvl="1" indent="0">
              <a:buNone/>
            </a:pPr>
            <a:r>
              <a:rPr lang="en-US" sz="2000" dirty="0" smtClean="0"/>
              <a:t>Center, February 11, 2016</a:t>
            </a:r>
            <a:endParaRPr lang="en-US" sz="2000" dirty="0"/>
          </a:p>
          <a:p>
            <a:endParaRPr lang="en-US" dirty="0"/>
          </a:p>
        </p:txBody>
      </p:sp>
    </p:spTree>
    <p:extLst>
      <p:ext uri="{BB962C8B-B14F-4D97-AF65-F5344CB8AC3E}">
        <p14:creationId xmlns:p14="http://schemas.microsoft.com/office/powerpoint/2010/main" val="1682765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502920" y="530352"/>
            <a:ext cx="8183880" cy="5565648"/>
          </a:xfrm>
        </p:spPr>
        <p:txBody>
          <a:bodyPr/>
          <a:lstStyle/>
          <a:p>
            <a:r>
              <a:rPr lang="en-US" dirty="0" smtClean="0"/>
              <a:t>The </a:t>
            </a:r>
            <a:r>
              <a:rPr lang="en-US" b="1" u="sng" dirty="0" smtClean="0"/>
              <a:t>Older Americans Act (OAA)</a:t>
            </a:r>
            <a:r>
              <a:rPr lang="en-US" dirty="0" smtClean="0"/>
              <a:t>, passed in 1965, helps about 11 million over 60-year-olds. Through programs like Meals on Wheels, transportation, and support for 40 million family caregivers, older adults are able to remain in their homes.</a:t>
            </a:r>
          </a:p>
          <a:p>
            <a:endParaRPr lang="en-US" dirty="0" smtClean="0"/>
          </a:p>
          <a:p>
            <a:r>
              <a:rPr lang="en-US" dirty="0" smtClean="0"/>
              <a:t>The </a:t>
            </a:r>
            <a:r>
              <a:rPr lang="en-US" b="1" u="sng" dirty="0" smtClean="0"/>
              <a:t>Dignity in Aging Act </a:t>
            </a:r>
            <a:r>
              <a:rPr lang="en-US" dirty="0" smtClean="0"/>
              <a:t>would extend the OAA (expires 9/30/19) for 5 years and increase funding by 7% in 2020.</a:t>
            </a:r>
            <a:endParaRPr lang="en-US" dirty="0"/>
          </a:p>
          <a:p>
            <a:endParaRPr lang="en-US" dirty="0"/>
          </a:p>
        </p:txBody>
      </p:sp>
    </p:spTree>
    <p:extLst>
      <p:ext uri="{BB962C8B-B14F-4D97-AF65-F5344CB8AC3E}">
        <p14:creationId xmlns:p14="http://schemas.microsoft.com/office/powerpoint/2010/main" val="2871919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381000" y="533400"/>
            <a:ext cx="8183880" cy="5334000"/>
          </a:xfrm>
        </p:spPr>
        <p:txBody>
          <a:bodyPr>
            <a:normAutofit fontScale="92500" lnSpcReduction="20000"/>
          </a:bodyPr>
          <a:lstStyle/>
          <a:p>
            <a:r>
              <a:rPr lang="en-US" dirty="0" smtClean="0"/>
              <a:t>About 50% of elders receive help from a friend or family member.</a:t>
            </a:r>
          </a:p>
          <a:p>
            <a:endParaRPr lang="en-US" dirty="0"/>
          </a:p>
          <a:p>
            <a:r>
              <a:rPr lang="en-US" dirty="0" smtClean="0"/>
              <a:t>The “average” caregiver spends 20 hours per week “caring” for the elder adult in addition to his/her other life obligations.</a:t>
            </a:r>
          </a:p>
          <a:p>
            <a:endParaRPr lang="en-US" dirty="0"/>
          </a:p>
          <a:p>
            <a:r>
              <a:rPr lang="en-US" dirty="0" smtClean="0"/>
              <a:t>Incidences of elder abuse and exploitation by family members or at-home caregivers is on the rise.</a:t>
            </a:r>
          </a:p>
          <a:p>
            <a:endParaRPr lang="en-US" dirty="0"/>
          </a:p>
          <a:p>
            <a:r>
              <a:rPr lang="en-US" dirty="0" smtClean="0"/>
              <a:t>Per the APA, for every elder abuse or neglect case reported, there are about 23 unreported cases.</a:t>
            </a:r>
            <a:endParaRPr lang="en-US" dirty="0"/>
          </a:p>
        </p:txBody>
      </p:sp>
    </p:spTree>
    <p:extLst>
      <p:ext uri="{BB962C8B-B14F-4D97-AF65-F5344CB8AC3E}">
        <p14:creationId xmlns:p14="http://schemas.microsoft.com/office/powerpoint/2010/main" val="193017283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734</TotalTime>
  <Words>3195</Words>
  <Application>Microsoft Office PowerPoint</Application>
  <PresentationFormat>On-screen Show (4:3)</PresentationFormat>
  <Paragraphs>425</Paragraphs>
  <Slides>50</Slides>
  <Notes>3</Notes>
  <HiddenSlides>0</HiddenSlides>
  <MMClips>0</MMClips>
  <ScaleCrop>false</ScaleCrop>
  <HeadingPairs>
    <vt:vector size="4" baseType="variant">
      <vt:variant>
        <vt:lpstr>Theme</vt:lpstr>
      </vt:variant>
      <vt:variant>
        <vt:i4>1</vt:i4>
      </vt:variant>
      <vt:variant>
        <vt:lpstr>Slide Titles</vt:lpstr>
      </vt:variant>
      <vt:variant>
        <vt:i4>50</vt:i4>
      </vt:variant>
    </vt:vector>
  </HeadingPairs>
  <TitlesOfParts>
    <vt:vector size="51" baseType="lpstr">
      <vt:lpstr>Aspect</vt:lpstr>
      <vt:lpstr>Annual ADR Workshop  October 11, 2019</vt:lpstr>
      <vt:lpstr>PowerPoint Presentation</vt:lpstr>
      <vt:lpstr>Being Mortal, Atul Gawande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Pepperdine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Annual ADR Workshop  October 11, 2019</dc:title>
  <dc:creator>Cynthia</dc:creator>
  <cp:lastModifiedBy>Cynthia</cp:lastModifiedBy>
  <cp:revision>65</cp:revision>
  <cp:lastPrinted>2019-09-27T17:23:49Z</cp:lastPrinted>
  <dcterms:created xsi:type="dcterms:W3CDTF">2019-09-25T16:49:23Z</dcterms:created>
  <dcterms:modified xsi:type="dcterms:W3CDTF">2019-09-27T17:35:03Z</dcterms:modified>
</cp:coreProperties>
</file>