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4"/>
  </p:notesMasterIdLst>
  <p:handoutMasterIdLst>
    <p:handoutMasterId r:id="rId35"/>
  </p:handoutMasterIdLst>
  <p:sldIdLst>
    <p:sldId id="256" r:id="rId2"/>
    <p:sldId id="257" r:id="rId3"/>
    <p:sldId id="318" r:id="rId4"/>
    <p:sldId id="319" r:id="rId5"/>
    <p:sldId id="286" r:id="rId6"/>
    <p:sldId id="310" r:id="rId7"/>
    <p:sldId id="312" r:id="rId8"/>
    <p:sldId id="313" r:id="rId9"/>
    <p:sldId id="315" r:id="rId10"/>
    <p:sldId id="314" r:id="rId11"/>
    <p:sldId id="311" r:id="rId12"/>
    <p:sldId id="301" r:id="rId13"/>
    <p:sldId id="302" r:id="rId14"/>
    <p:sldId id="303" r:id="rId15"/>
    <p:sldId id="304" r:id="rId16"/>
    <p:sldId id="317" r:id="rId17"/>
    <p:sldId id="320" r:id="rId18"/>
    <p:sldId id="307" r:id="rId19"/>
    <p:sldId id="316" r:id="rId20"/>
    <p:sldId id="308" r:id="rId21"/>
    <p:sldId id="322" r:id="rId22"/>
    <p:sldId id="323" r:id="rId23"/>
    <p:sldId id="321" r:id="rId24"/>
    <p:sldId id="309" r:id="rId25"/>
    <p:sldId id="324" r:id="rId26"/>
    <p:sldId id="288" r:id="rId27"/>
    <p:sldId id="280" r:id="rId28"/>
    <p:sldId id="289" r:id="rId29"/>
    <p:sldId id="282" r:id="rId30"/>
    <p:sldId id="283" r:id="rId31"/>
    <p:sldId id="284" r:id="rId32"/>
    <p:sldId id="28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1F7CDF-4B34-ED47-98C7-EAFACCCD4877}" type="datetimeFigureOut">
              <a:rPr lang="en-US" smtClean="0"/>
              <a:t>2/18/2015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835194-AB55-6246-8F1D-996927BE2CD5}" type="slidenum">
              <a:rPr lang="en-US" smtClean="0"/>
              <a:t>‹#›</a:t>
            </a:fld>
            <a:endParaRPr lang="en-US"/>
          </a:p>
        </p:txBody>
      </p:sp>
    </p:spTree>
    <p:extLst>
      <p:ext uri="{BB962C8B-B14F-4D97-AF65-F5344CB8AC3E}">
        <p14:creationId xmlns:p14="http://schemas.microsoft.com/office/powerpoint/2010/main" val="338236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B6FCF6-B8FD-8E47-A332-B32A0FBA286D}" type="datetimeFigureOut">
              <a:rPr lang="en-US" smtClean="0"/>
              <a:t>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C72D4D-0910-A847-A227-07A277D86615}" type="slidenum">
              <a:rPr lang="en-US" smtClean="0"/>
              <a:t>‹#›</a:t>
            </a:fld>
            <a:endParaRPr lang="en-US"/>
          </a:p>
        </p:txBody>
      </p:sp>
    </p:spTree>
    <p:extLst>
      <p:ext uri="{BB962C8B-B14F-4D97-AF65-F5344CB8AC3E}">
        <p14:creationId xmlns:p14="http://schemas.microsoft.com/office/powerpoint/2010/main" val="2165061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C72D4D-0910-A847-A227-07A277D86615}" type="slidenum">
              <a:rPr lang="en-US" smtClean="0"/>
              <a:t>1</a:t>
            </a:fld>
            <a:endParaRPr lang="en-US" dirty="0"/>
          </a:p>
        </p:txBody>
      </p:sp>
    </p:spTree>
    <p:extLst>
      <p:ext uri="{BB962C8B-B14F-4D97-AF65-F5344CB8AC3E}">
        <p14:creationId xmlns:p14="http://schemas.microsoft.com/office/powerpoint/2010/main" val="25412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Child hearsay exception</a:t>
            </a:r>
            <a:endParaRPr lang="en-US" dirty="0"/>
          </a:p>
        </p:txBody>
      </p:sp>
      <p:sp>
        <p:nvSpPr>
          <p:cNvPr id="4" name="Slide Number Placeholder 3"/>
          <p:cNvSpPr>
            <a:spLocks noGrp="1"/>
          </p:cNvSpPr>
          <p:nvPr>
            <p:ph type="sldNum" sz="quarter" idx="10"/>
          </p:nvPr>
        </p:nvSpPr>
        <p:spPr/>
        <p:txBody>
          <a:bodyPr/>
          <a:lstStyle/>
          <a:p>
            <a:fld id="{55C72D4D-0910-A847-A227-07A277D86615}" type="slidenum">
              <a:rPr lang="en-US" smtClean="0"/>
              <a:t>27</a:t>
            </a:fld>
            <a:endParaRPr lang="en-US"/>
          </a:p>
        </p:txBody>
      </p:sp>
    </p:spTree>
    <p:extLst>
      <p:ext uri="{BB962C8B-B14F-4D97-AF65-F5344CB8AC3E}">
        <p14:creationId xmlns:p14="http://schemas.microsoft.com/office/powerpoint/2010/main" val="2150501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2256889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E189B-D589-6A4A-A1A1-2198E1E3170C}"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59695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4212138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8432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2242847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820696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1493178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1098722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393625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2183502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244412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4E189B-D589-6A4A-A1A1-2198E1E3170C}"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335481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4E189B-D589-6A4A-A1A1-2198E1E3170C}" type="datetimeFigureOut">
              <a:rPr lang="en-US" smtClean="0"/>
              <a:t>2/18/2015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3133422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1854604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356049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44E189B-D589-6A4A-A1A1-2198E1E3170C}" type="datetimeFigureOut">
              <a:rPr lang="en-US" smtClean="0"/>
              <a:t>2/18/2015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223212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4E189B-D589-6A4A-A1A1-2198E1E3170C}" type="datetimeFigureOut">
              <a:rPr lang="en-US" smtClean="0"/>
              <a:t>2/18/2015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C5464-E447-3E49-B6DC-436D0F558013}" type="slidenum">
              <a:rPr lang="en-US" smtClean="0"/>
              <a:t>‹#›</a:t>
            </a:fld>
            <a:endParaRPr lang="en-US"/>
          </a:p>
        </p:txBody>
      </p:sp>
    </p:spTree>
    <p:extLst>
      <p:ext uri="{BB962C8B-B14F-4D97-AF65-F5344CB8AC3E}">
        <p14:creationId xmlns:p14="http://schemas.microsoft.com/office/powerpoint/2010/main" val="845056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44E189B-D589-6A4A-A1A1-2198E1E3170C}" type="datetimeFigureOut">
              <a:rPr lang="en-US" smtClean="0"/>
              <a:t>2/18/2015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5AC5464-E447-3E49-B6DC-436D0F558013}" type="slidenum">
              <a:rPr lang="en-US" smtClean="0"/>
              <a:t>‹#›</a:t>
            </a:fld>
            <a:endParaRPr lang="en-US"/>
          </a:p>
        </p:txBody>
      </p:sp>
    </p:spTree>
    <p:extLst>
      <p:ext uri="{BB962C8B-B14F-4D97-AF65-F5344CB8AC3E}">
        <p14:creationId xmlns:p14="http://schemas.microsoft.com/office/powerpoint/2010/main" val="308874479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886713"/>
            <a:ext cx="6620968" cy="3329581"/>
          </a:xfrm>
        </p:spPr>
        <p:txBody>
          <a:bodyPr>
            <a:normAutofit fontScale="90000"/>
          </a:bodyPr>
          <a:lstStyle/>
          <a:p>
            <a:r>
              <a:rPr lang="en-US" dirty="0" smtClean="0"/>
              <a:t>Intersection of SIJS in Tennessee courts</a:t>
            </a:r>
            <a:endParaRPr lang="en-US" dirty="0"/>
          </a:p>
        </p:txBody>
      </p:sp>
    </p:spTree>
    <p:extLst>
      <p:ext uri="{BB962C8B-B14F-4D97-AF65-F5344CB8AC3E}">
        <p14:creationId xmlns:p14="http://schemas.microsoft.com/office/powerpoint/2010/main" val="16895190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Dependent and neglected </a:t>
            </a:r>
            <a:r>
              <a:rPr lang="en-US" sz="3600" dirty="0" smtClean="0"/>
              <a:t>child </a:t>
            </a:r>
            <a:r>
              <a:rPr lang="en-US" dirty="0"/>
              <a:t> </a:t>
            </a:r>
            <a:r>
              <a:rPr lang="en-US" dirty="0" smtClean="0"/>
              <a:t>- </a:t>
            </a:r>
            <a:r>
              <a:rPr lang="en-US" sz="2800" dirty="0" smtClean="0"/>
              <a:t>T.C.A</a:t>
            </a:r>
            <a:r>
              <a:rPr lang="en-US" sz="2800" dirty="0"/>
              <a:t>. § 37-1-102(b)(</a:t>
            </a:r>
            <a:r>
              <a:rPr lang="en-US" sz="2800" dirty="0" smtClean="0"/>
              <a:t>12)</a:t>
            </a:r>
            <a:endParaRPr lang="en-US" sz="2800" dirty="0"/>
          </a:p>
        </p:txBody>
      </p:sp>
      <p:sp>
        <p:nvSpPr>
          <p:cNvPr id="3" name="Content Placeholder 2"/>
          <p:cNvSpPr>
            <a:spLocks noGrp="1"/>
          </p:cNvSpPr>
          <p:nvPr>
            <p:ph idx="1"/>
          </p:nvPr>
        </p:nvSpPr>
        <p:spPr/>
        <p:txBody>
          <a:bodyPr>
            <a:normAutofit/>
          </a:bodyPr>
          <a:lstStyle/>
          <a:p>
            <a:pPr marL="0" indent="0">
              <a:buNone/>
            </a:pPr>
            <a:r>
              <a:rPr lang="en-US" b="1" dirty="0" smtClean="0"/>
              <a:t>(</a:t>
            </a:r>
            <a:r>
              <a:rPr lang="en-US" b="1" dirty="0"/>
              <a:t>J)</a:t>
            </a:r>
            <a:r>
              <a:rPr lang="en-US" dirty="0"/>
              <a:t> </a:t>
            </a:r>
            <a:r>
              <a:rPr lang="en-US" dirty="0" smtClean="0"/>
              <a:t>Who </a:t>
            </a:r>
            <a:r>
              <a:rPr lang="en-US" dirty="0"/>
              <a:t>has willfully been left in the sole financial care and sole physical care of a related caregiver for not less than eighteen (18) consecutive months by the child's parent, parents or legal custodian to the related caregiver, and the child will suffer substantial harm if removed from the continuous care of such relative;</a:t>
            </a:r>
            <a:br>
              <a:rPr lang="en-US" dirty="0"/>
            </a:br>
            <a:r>
              <a:rPr lang="en-US" dirty="0"/>
              <a:t/>
            </a:r>
            <a:br>
              <a:rPr lang="en-US" dirty="0"/>
            </a:br>
            <a:r>
              <a:rPr lang="en-US" dirty="0"/>
              <a:t>  </a:t>
            </a:r>
          </a:p>
        </p:txBody>
      </p:sp>
    </p:spTree>
    <p:extLst>
      <p:ext uri="{BB962C8B-B14F-4D97-AF65-F5344CB8AC3E}">
        <p14:creationId xmlns:p14="http://schemas.microsoft.com/office/powerpoint/2010/main" val="3157211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Abandonment</a:t>
            </a:r>
            <a:endParaRPr lang="en-US" dirty="0"/>
          </a:p>
        </p:txBody>
      </p:sp>
      <p:sp>
        <p:nvSpPr>
          <p:cNvPr id="3" name="Content Placeholder 2"/>
          <p:cNvSpPr>
            <a:spLocks noGrp="1"/>
          </p:cNvSpPr>
          <p:nvPr>
            <p:ph idx="1"/>
          </p:nvPr>
        </p:nvSpPr>
        <p:spPr>
          <a:xfrm>
            <a:off x="827699" y="1595725"/>
            <a:ext cx="7589469" cy="4851967"/>
          </a:xfrm>
        </p:spPr>
        <p:txBody>
          <a:bodyPr>
            <a:normAutofit/>
          </a:bodyPr>
          <a:lstStyle/>
          <a:p>
            <a:r>
              <a:rPr lang="en-US" dirty="0" smtClean="0"/>
              <a:t>For the purposes of termination of parental or guardian rights (T.C.A. § 36-1-102):</a:t>
            </a:r>
          </a:p>
          <a:p>
            <a:pPr lvl="1"/>
            <a:r>
              <a:rPr lang="en-US" sz="2000" dirty="0" smtClean="0"/>
              <a:t>Willful failure </a:t>
            </a:r>
            <a:r>
              <a:rPr lang="en-US" sz="2000" dirty="0"/>
              <a:t>to visit or </a:t>
            </a:r>
            <a:r>
              <a:rPr lang="en-US" sz="2000" dirty="0" smtClean="0"/>
              <a:t>willful failure </a:t>
            </a:r>
            <a:r>
              <a:rPr lang="en-US" sz="2000" dirty="0"/>
              <a:t>to support </a:t>
            </a:r>
            <a:r>
              <a:rPr lang="en-US" sz="2000" dirty="0" smtClean="0"/>
              <a:t>or willful failure to make reasonable payments for four months prior to filing of termination petition</a:t>
            </a:r>
          </a:p>
          <a:p>
            <a:pPr lvl="1"/>
            <a:r>
              <a:rPr lang="en-US" sz="2000" dirty="0" smtClean="0"/>
              <a:t>Failure to establish suitable home after DCS involvement</a:t>
            </a:r>
          </a:p>
          <a:p>
            <a:pPr lvl="1"/>
            <a:r>
              <a:rPr lang="en-US" sz="2000" dirty="0"/>
              <a:t>Wanton </a:t>
            </a:r>
            <a:r>
              <a:rPr lang="en-US" sz="2000" dirty="0" smtClean="0"/>
              <a:t>disregard </a:t>
            </a:r>
            <a:r>
              <a:rPr lang="en-US" sz="2000" dirty="0"/>
              <a:t>for </a:t>
            </a:r>
            <a:r>
              <a:rPr lang="en-US" sz="2000" dirty="0" smtClean="0"/>
              <a:t>welfare </a:t>
            </a:r>
            <a:r>
              <a:rPr lang="en-US" sz="2000" dirty="0"/>
              <a:t>of the child (</a:t>
            </a:r>
            <a:r>
              <a:rPr lang="en-US" sz="2000" dirty="0" smtClean="0"/>
              <a:t>incarcerated parent)</a:t>
            </a:r>
          </a:p>
          <a:p>
            <a:pPr lvl="1"/>
            <a:r>
              <a:rPr lang="en-US" sz="2000" dirty="0" smtClean="0"/>
              <a:t>Infant child under 72 hours old</a:t>
            </a:r>
            <a:endParaRPr lang="en-US" sz="2000" dirty="0"/>
          </a:p>
          <a:p>
            <a:r>
              <a:rPr lang="en-US" dirty="0" smtClean="0"/>
              <a:t>Left </a:t>
            </a:r>
            <a:r>
              <a:rPr lang="en-US" dirty="0"/>
              <a:t>without provision for reasonable and necessary care or </a:t>
            </a:r>
            <a:r>
              <a:rPr lang="en-US" dirty="0" smtClean="0"/>
              <a:t>supervision – T.C.A. § 36-6-205</a:t>
            </a:r>
            <a:endParaRPr lang="en-US" dirty="0"/>
          </a:p>
        </p:txBody>
      </p:sp>
    </p:spTree>
    <p:extLst>
      <p:ext uri="{BB962C8B-B14F-4D97-AF65-F5344CB8AC3E}">
        <p14:creationId xmlns:p14="http://schemas.microsoft.com/office/powerpoint/2010/main" val="3633792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TN – Juvenile Court Exclusive Original Jurisdiction</a:t>
            </a:r>
            <a:endParaRPr lang="en-US" dirty="0"/>
          </a:p>
        </p:txBody>
      </p:sp>
      <p:sp>
        <p:nvSpPr>
          <p:cNvPr id="3" name="Content Placeholder 2"/>
          <p:cNvSpPr>
            <a:spLocks noGrp="1"/>
          </p:cNvSpPr>
          <p:nvPr>
            <p:ph idx="1"/>
          </p:nvPr>
        </p:nvSpPr>
        <p:spPr/>
        <p:txBody>
          <a:bodyPr>
            <a:normAutofit/>
          </a:bodyPr>
          <a:lstStyle/>
          <a:p>
            <a:r>
              <a:rPr lang="en-US" sz="2400" dirty="0" smtClean="0"/>
              <a:t>Proceedings in which children are alleged to be delinquent, unruly or dependent and neglected</a:t>
            </a:r>
          </a:p>
          <a:p>
            <a:endParaRPr lang="en-US" sz="2400" dirty="0"/>
          </a:p>
          <a:p>
            <a:r>
              <a:rPr lang="en-US" sz="2400" dirty="0" smtClean="0"/>
              <a:t>Once jurisdiction is assumed by court, it remains with the court until dismissed, transferred or until the child reaches the age of 18 or an adoption is filed</a:t>
            </a:r>
          </a:p>
        </p:txBody>
      </p:sp>
    </p:spTree>
    <p:extLst>
      <p:ext uri="{BB962C8B-B14F-4D97-AF65-F5344CB8AC3E}">
        <p14:creationId xmlns:p14="http://schemas.microsoft.com/office/powerpoint/2010/main" val="3711181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TN – Juvenile Court Concurrent Jurisdiction with Probate Court</a:t>
            </a:r>
            <a:br>
              <a:rPr lang="en-US" dirty="0" smtClean="0"/>
            </a:br>
            <a:endParaRPr lang="en-US" dirty="0"/>
          </a:p>
        </p:txBody>
      </p:sp>
      <p:sp>
        <p:nvSpPr>
          <p:cNvPr id="3" name="Content Placeholder 2"/>
          <p:cNvSpPr>
            <a:spLocks noGrp="1"/>
          </p:cNvSpPr>
          <p:nvPr>
            <p:ph idx="1"/>
          </p:nvPr>
        </p:nvSpPr>
        <p:spPr>
          <a:xfrm>
            <a:off x="827700" y="2482693"/>
            <a:ext cx="6711654" cy="3223163"/>
          </a:xfrm>
        </p:spPr>
        <p:txBody>
          <a:bodyPr>
            <a:normAutofit/>
          </a:bodyPr>
          <a:lstStyle/>
          <a:p>
            <a:r>
              <a:rPr lang="en-US" dirty="0" smtClean="0"/>
              <a:t>Treat or commit a developmentally disabled or mentally ill child</a:t>
            </a:r>
          </a:p>
          <a:p>
            <a:r>
              <a:rPr lang="en-US" dirty="0" smtClean="0"/>
              <a:t>Determine the custody or appoint a guardian of the person of a child</a:t>
            </a:r>
          </a:p>
          <a:p>
            <a:r>
              <a:rPr lang="en-US" dirty="0" smtClean="0"/>
              <a:t>Give judicial consent to the marriage of a child if consent is required by law</a:t>
            </a:r>
          </a:p>
        </p:txBody>
      </p:sp>
    </p:spTree>
    <p:extLst>
      <p:ext uri="{BB962C8B-B14F-4D97-AF65-F5344CB8AC3E}">
        <p14:creationId xmlns:p14="http://schemas.microsoft.com/office/powerpoint/2010/main" val="3684408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TN – Juvenile Court Concurrent Jurisdiction with General Sessions</a:t>
            </a:r>
            <a:br>
              <a:rPr lang="en-US" dirty="0" smtClean="0"/>
            </a:br>
            <a:endParaRPr lang="en-US" dirty="0"/>
          </a:p>
        </p:txBody>
      </p:sp>
      <p:sp>
        <p:nvSpPr>
          <p:cNvPr id="3" name="Content Placeholder 2"/>
          <p:cNvSpPr>
            <a:spLocks noGrp="1"/>
          </p:cNvSpPr>
          <p:nvPr>
            <p:ph idx="1"/>
          </p:nvPr>
        </p:nvSpPr>
        <p:spPr>
          <a:xfrm>
            <a:off x="827700" y="2482693"/>
            <a:ext cx="6711654" cy="3223163"/>
          </a:xfrm>
        </p:spPr>
        <p:txBody>
          <a:bodyPr>
            <a:normAutofit/>
          </a:bodyPr>
          <a:lstStyle/>
          <a:p>
            <a:r>
              <a:rPr lang="en-US" dirty="0" smtClean="0"/>
              <a:t>Offense contributing to the delinquency or unruly conduct of a minor as defined in § 37-1-156</a:t>
            </a:r>
          </a:p>
        </p:txBody>
      </p:sp>
    </p:spTree>
    <p:extLst>
      <p:ext uri="{BB962C8B-B14F-4D97-AF65-F5344CB8AC3E}">
        <p14:creationId xmlns:p14="http://schemas.microsoft.com/office/powerpoint/2010/main" val="2013121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TN – Juvenile Court Concurrent Jurisdiction with Circuit and </a:t>
            </a:r>
            <a:r>
              <a:rPr lang="en-US" dirty="0"/>
              <a:t>C</a:t>
            </a:r>
            <a:r>
              <a:rPr lang="en-US" dirty="0" smtClean="0"/>
              <a:t>hancery </a:t>
            </a:r>
            <a:r>
              <a:rPr lang="en-US" dirty="0"/>
              <a:t>C</a:t>
            </a:r>
            <a:r>
              <a:rPr lang="en-US" dirty="0" smtClean="0"/>
              <a:t>ourts</a:t>
            </a:r>
            <a:br>
              <a:rPr lang="en-US" dirty="0" smtClean="0"/>
            </a:br>
            <a:endParaRPr lang="en-US" dirty="0"/>
          </a:p>
        </p:txBody>
      </p:sp>
      <p:sp>
        <p:nvSpPr>
          <p:cNvPr id="3" name="Content Placeholder 2"/>
          <p:cNvSpPr>
            <a:spLocks noGrp="1"/>
          </p:cNvSpPr>
          <p:nvPr>
            <p:ph idx="1"/>
          </p:nvPr>
        </p:nvSpPr>
        <p:spPr>
          <a:xfrm>
            <a:off x="827700" y="2482693"/>
            <a:ext cx="6711654" cy="3223163"/>
          </a:xfrm>
        </p:spPr>
        <p:txBody>
          <a:bodyPr>
            <a:normAutofit/>
          </a:bodyPr>
          <a:lstStyle/>
          <a:p>
            <a:r>
              <a:rPr lang="en-US" dirty="0" smtClean="0"/>
              <a:t>Termination of parental rights or guardianship rights pursuant to adoption statute</a:t>
            </a:r>
          </a:p>
          <a:p>
            <a:r>
              <a:rPr lang="en-US" dirty="0" smtClean="0"/>
              <a:t>Child support</a:t>
            </a:r>
          </a:p>
          <a:p>
            <a:r>
              <a:rPr lang="en-US" dirty="0" smtClean="0"/>
              <a:t>Hague Convention cases</a:t>
            </a:r>
          </a:p>
          <a:p>
            <a:r>
              <a:rPr lang="en-US" dirty="0" smtClean="0"/>
              <a:t>Paternity, custody, visitation, education issues for children born out of wedlock</a:t>
            </a:r>
          </a:p>
        </p:txBody>
      </p:sp>
    </p:spTree>
    <p:extLst>
      <p:ext uri="{BB962C8B-B14F-4D97-AF65-F5344CB8AC3E}">
        <p14:creationId xmlns:p14="http://schemas.microsoft.com/office/powerpoint/2010/main" val="2668519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Temporary Emergency Jurisdiction</a:t>
            </a:r>
            <a:endParaRPr lang="en-US" dirty="0"/>
          </a:p>
        </p:txBody>
      </p:sp>
      <p:sp>
        <p:nvSpPr>
          <p:cNvPr id="3" name="Content Placeholder 2"/>
          <p:cNvSpPr>
            <a:spLocks noGrp="1"/>
          </p:cNvSpPr>
          <p:nvPr>
            <p:ph idx="1"/>
          </p:nvPr>
        </p:nvSpPr>
        <p:spPr/>
        <p:txBody>
          <a:bodyPr>
            <a:normAutofit/>
          </a:bodyPr>
          <a:lstStyle/>
          <a:p>
            <a:r>
              <a:rPr lang="en-US" sz="2800" dirty="0" smtClean="0"/>
              <a:t>Child </a:t>
            </a:r>
            <a:r>
              <a:rPr lang="en-US" sz="2800" dirty="0"/>
              <a:t>is present in this state and the child has been </a:t>
            </a:r>
            <a:r>
              <a:rPr lang="en-US" sz="2800" b="1" dirty="0"/>
              <a:t>abandoned</a:t>
            </a:r>
            <a:r>
              <a:rPr lang="en-US" sz="2800" dirty="0"/>
              <a:t> or </a:t>
            </a:r>
            <a:endParaRPr lang="en-US" sz="2800" dirty="0" smtClean="0"/>
          </a:p>
          <a:p>
            <a:r>
              <a:rPr lang="en-US" sz="2800" dirty="0" smtClean="0"/>
              <a:t>Necessary to </a:t>
            </a:r>
            <a:r>
              <a:rPr lang="en-US" sz="2800" dirty="0"/>
              <a:t>protect the child because the child, or a sibling or parent of the child, is subjected to or threatened with mistreatment or </a:t>
            </a:r>
            <a:r>
              <a:rPr lang="en-US" sz="2800" dirty="0" smtClean="0"/>
              <a:t>abuse</a:t>
            </a:r>
          </a:p>
          <a:p>
            <a:r>
              <a:rPr lang="en-US" sz="2800" dirty="0" smtClean="0"/>
              <a:t>T.C.A</a:t>
            </a:r>
            <a:r>
              <a:rPr lang="en-US" sz="2800" dirty="0"/>
              <a:t>. § 36-6-219 </a:t>
            </a:r>
            <a:r>
              <a:rPr lang="en-US" sz="2800" dirty="0" smtClean="0"/>
              <a:t>(a) - UCCJEA</a:t>
            </a:r>
            <a:endParaRPr lang="en-US" sz="2800" dirty="0"/>
          </a:p>
        </p:txBody>
      </p:sp>
    </p:spTree>
    <p:extLst>
      <p:ext uri="{BB962C8B-B14F-4D97-AF65-F5344CB8AC3E}">
        <p14:creationId xmlns:p14="http://schemas.microsoft.com/office/powerpoint/2010/main" val="3737663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UCCJEA </a:t>
            </a:r>
            <a:r>
              <a:rPr lang="en-US" dirty="0" smtClean="0"/>
              <a:t> Jurisdiction</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800" dirty="0"/>
              <a:t>S</a:t>
            </a:r>
            <a:r>
              <a:rPr lang="en-US" sz="2800" dirty="0" smtClean="0"/>
              <a:t>tate </a:t>
            </a:r>
            <a:r>
              <a:rPr lang="en-US" sz="2800" dirty="0"/>
              <a:t>is home state of the </a:t>
            </a:r>
            <a:r>
              <a:rPr lang="en-US" sz="2800" dirty="0" smtClean="0"/>
              <a:t>child</a:t>
            </a:r>
          </a:p>
          <a:p>
            <a:pPr marL="457200" indent="-457200">
              <a:buFont typeface="+mj-lt"/>
              <a:buAutoNum type="arabicPeriod"/>
            </a:pPr>
            <a:r>
              <a:rPr lang="en-US" sz="2800" dirty="0"/>
              <a:t>S</a:t>
            </a:r>
            <a:r>
              <a:rPr lang="en-US" sz="2800" dirty="0" smtClean="0"/>
              <a:t>tate </a:t>
            </a:r>
            <a:r>
              <a:rPr lang="en-US" sz="2800" dirty="0"/>
              <a:t>has significant connection with the </a:t>
            </a:r>
            <a:r>
              <a:rPr lang="en-US" sz="2800" dirty="0" smtClean="0"/>
              <a:t>child</a:t>
            </a:r>
          </a:p>
          <a:p>
            <a:pPr marL="457200" indent="-457200">
              <a:buFont typeface="+mj-lt"/>
              <a:buAutoNum type="arabicPeriod"/>
            </a:pPr>
            <a:r>
              <a:rPr lang="en-US" sz="2800" dirty="0"/>
              <a:t>S</a:t>
            </a:r>
            <a:r>
              <a:rPr lang="en-US" sz="2800" dirty="0" smtClean="0"/>
              <a:t>tate </a:t>
            </a:r>
            <a:r>
              <a:rPr lang="en-US" sz="2800" dirty="0"/>
              <a:t>is the most appropriate </a:t>
            </a:r>
            <a:r>
              <a:rPr lang="en-US" sz="2800" dirty="0" smtClean="0"/>
              <a:t>forum</a:t>
            </a:r>
          </a:p>
          <a:p>
            <a:pPr marL="457200" indent="-457200">
              <a:buFont typeface="+mj-lt"/>
              <a:buAutoNum type="arabicPeriod"/>
            </a:pPr>
            <a:r>
              <a:rPr lang="en-US" sz="2800" dirty="0"/>
              <a:t>N</a:t>
            </a:r>
            <a:r>
              <a:rPr lang="en-US" sz="2800" dirty="0" smtClean="0"/>
              <a:t>ecessity </a:t>
            </a:r>
            <a:endParaRPr lang="en-US" sz="2800" dirty="0"/>
          </a:p>
        </p:txBody>
      </p:sp>
    </p:spTree>
    <p:extLst>
      <p:ext uri="{BB962C8B-B14F-4D97-AF65-F5344CB8AC3E}">
        <p14:creationId xmlns:p14="http://schemas.microsoft.com/office/powerpoint/2010/main" val="1708362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Can one parent file a petition?</a:t>
            </a:r>
            <a:endParaRPr lang="en-US" sz="3200" dirty="0"/>
          </a:p>
        </p:txBody>
      </p:sp>
      <p:sp>
        <p:nvSpPr>
          <p:cNvPr id="3" name="Content Placeholder 2"/>
          <p:cNvSpPr>
            <a:spLocks noGrp="1"/>
          </p:cNvSpPr>
          <p:nvPr>
            <p:ph idx="1"/>
          </p:nvPr>
        </p:nvSpPr>
        <p:spPr/>
        <p:txBody>
          <a:bodyPr>
            <a:normAutofit/>
          </a:bodyPr>
          <a:lstStyle/>
          <a:p>
            <a:r>
              <a:rPr lang="en-US" sz="2800" dirty="0" smtClean="0"/>
              <a:t>Parent must have a reason to be in court</a:t>
            </a:r>
          </a:p>
          <a:p>
            <a:r>
              <a:rPr lang="en-US" sz="2800" dirty="0" smtClean="0"/>
              <a:t>Is there an underlying issue of abuse, abandonment or neglect</a:t>
            </a:r>
          </a:p>
          <a:p>
            <a:r>
              <a:rPr lang="en-US" sz="2800" dirty="0" smtClean="0"/>
              <a:t>How is abandonment defined under the TCA and case law?</a:t>
            </a:r>
            <a:endParaRPr lang="en-US" sz="2800" dirty="0"/>
          </a:p>
        </p:txBody>
      </p:sp>
    </p:spTree>
    <p:extLst>
      <p:ext uri="{BB962C8B-B14F-4D97-AF65-F5344CB8AC3E}">
        <p14:creationId xmlns:p14="http://schemas.microsoft.com/office/powerpoint/2010/main" val="64975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882306"/>
          </a:xfrm>
        </p:spPr>
        <p:txBody>
          <a:bodyPr>
            <a:noAutofit/>
          </a:bodyPr>
          <a:lstStyle/>
          <a:p>
            <a:r>
              <a:rPr lang="en-US" sz="3200" dirty="0" smtClean="0"/>
              <a:t>Burdens of Proof</a:t>
            </a:r>
            <a:endParaRPr lang="en-US" sz="3200" dirty="0"/>
          </a:p>
        </p:txBody>
      </p:sp>
      <p:sp>
        <p:nvSpPr>
          <p:cNvPr id="3" name="Content Placeholder 2"/>
          <p:cNvSpPr>
            <a:spLocks noGrp="1"/>
          </p:cNvSpPr>
          <p:nvPr>
            <p:ph idx="1"/>
          </p:nvPr>
        </p:nvSpPr>
        <p:spPr>
          <a:xfrm>
            <a:off x="827700" y="1550005"/>
            <a:ext cx="6711654" cy="4195481"/>
          </a:xfrm>
        </p:spPr>
        <p:txBody>
          <a:bodyPr>
            <a:normAutofit fontScale="92500" lnSpcReduction="10000"/>
          </a:bodyPr>
          <a:lstStyle/>
          <a:p>
            <a:pPr>
              <a:spcBef>
                <a:spcPts val="600"/>
              </a:spcBef>
              <a:spcAft>
                <a:spcPts val="1200"/>
              </a:spcAft>
            </a:pPr>
            <a:r>
              <a:rPr lang="en-US" sz="2800" dirty="0" smtClean="0"/>
              <a:t>Preponderance of the evidence unless stated otherwise</a:t>
            </a:r>
          </a:p>
          <a:p>
            <a:pPr>
              <a:spcBef>
                <a:spcPts val="600"/>
              </a:spcBef>
              <a:spcAft>
                <a:spcPts val="1200"/>
              </a:spcAft>
            </a:pPr>
            <a:r>
              <a:rPr lang="en-US" sz="2800" dirty="0" smtClean="0"/>
              <a:t>Dependent and Neglect cases </a:t>
            </a:r>
          </a:p>
          <a:p>
            <a:pPr lvl="1">
              <a:spcBef>
                <a:spcPts val="0"/>
              </a:spcBef>
              <a:spcAft>
                <a:spcPts val="600"/>
              </a:spcAft>
            </a:pPr>
            <a:r>
              <a:rPr lang="en-US" sz="2600" dirty="0" smtClean="0"/>
              <a:t>Bifurcated hearings</a:t>
            </a:r>
            <a:endParaRPr lang="en-US" sz="2600" dirty="0"/>
          </a:p>
          <a:p>
            <a:pPr lvl="2">
              <a:spcBef>
                <a:spcPts val="0"/>
              </a:spcBef>
              <a:spcAft>
                <a:spcPts val="600"/>
              </a:spcAft>
            </a:pPr>
            <a:r>
              <a:rPr lang="en-US" sz="2400" dirty="0" smtClean="0"/>
              <a:t>Adjudication Hearing - Clear and Convincing</a:t>
            </a:r>
          </a:p>
          <a:p>
            <a:pPr lvl="2">
              <a:spcBef>
                <a:spcPts val="0"/>
              </a:spcBef>
              <a:spcAft>
                <a:spcPts val="600"/>
              </a:spcAft>
            </a:pPr>
            <a:r>
              <a:rPr lang="en-US" sz="2400" dirty="0" smtClean="0"/>
              <a:t>Disposition Hearing – Preponderance of the evidence</a:t>
            </a:r>
            <a:endParaRPr lang="en-US" sz="2400" dirty="0"/>
          </a:p>
          <a:p>
            <a:pPr>
              <a:spcBef>
                <a:spcPts val="0"/>
              </a:spcBef>
              <a:spcAft>
                <a:spcPts val="600"/>
              </a:spcAft>
            </a:pPr>
            <a:r>
              <a:rPr lang="en-US" sz="2800" dirty="0" smtClean="0"/>
              <a:t>Termination of parental rights – clear and convincing</a:t>
            </a:r>
          </a:p>
        </p:txBody>
      </p:sp>
    </p:spTree>
    <p:extLst>
      <p:ext uri="{BB962C8B-B14F-4D97-AF65-F5344CB8AC3E}">
        <p14:creationId xmlns:p14="http://schemas.microsoft.com/office/powerpoint/2010/main" val="169810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Special Immigrant Juvenile Status Eligibility	</a:t>
            </a:r>
            <a:endParaRPr lang="en-US" dirty="0"/>
          </a:p>
        </p:txBody>
      </p:sp>
      <p:sp>
        <p:nvSpPr>
          <p:cNvPr id="3" name="Content Placeholder 2"/>
          <p:cNvSpPr>
            <a:spLocks noGrp="1"/>
          </p:cNvSpPr>
          <p:nvPr>
            <p:ph idx="1"/>
          </p:nvPr>
        </p:nvSpPr>
        <p:spPr/>
        <p:txBody>
          <a:bodyPr/>
          <a:lstStyle/>
          <a:p>
            <a:r>
              <a:rPr lang="en-US" dirty="0" smtClean="0"/>
              <a:t>Unmarried and under 21 old;</a:t>
            </a:r>
          </a:p>
          <a:p>
            <a:r>
              <a:rPr lang="en-US" dirty="0" smtClean="0"/>
              <a:t>Declared dependent on a juvenile court OR committed to/in custody of state agency or an individual appointed by the state </a:t>
            </a:r>
          </a:p>
          <a:p>
            <a:r>
              <a:rPr lang="en-US" dirty="0" smtClean="0"/>
              <a:t>Reunification with ONE or BOTH parents is not viable due to </a:t>
            </a:r>
            <a:r>
              <a:rPr lang="en-US" b="1" dirty="0" smtClean="0"/>
              <a:t>abuse, neglect, abandonment</a:t>
            </a:r>
            <a:r>
              <a:rPr lang="en-US" dirty="0" smtClean="0"/>
              <a:t> or  </a:t>
            </a:r>
            <a:r>
              <a:rPr lang="en-US" b="1" dirty="0" smtClean="0"/>
              <a:t>similar basis </a:t>
            </a:r>
            <a:r>
              <a:rPr lang="en-US" dirty="0" smtClean="0"/>
              <a:t>found under state law</a:t>
            </a:r>
          </a:p>
          <a:p>
            <a:r>
              <a:rPr lang="en-US" dirty="0" smtClean="0"/>
              <a:t>Not in the best interest of child to be returned to child’s or parent’s home country</a:t>
            </a:r>
            <a:endParaRPr lang="en-US" dirty="0"/>
          </a:p>
        </p:txBody>
      </p:sp>
    </p:spTree>
    <p:extLst>
      <p:ext uri="{BB962C8B-B14F-4D97-AF65-F5344CB8AC3E}">
        <p14:creationId xmlns:p14="http://schemas.microsoft.com/office/powerpoint/2010/main" val="18049505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Standard </a:t>
            </a:r>
            <a:br>
              <a:rPr lang="en-US" dirty="0" smtClean="0"/>
            </a:br>
            <a:r>
              <a:rPr lang="en-US" sz="3100" dirty="0" smtClean="0"/>
              <a:t>TCA </a:t>
            </a:r>
            <a:r>
              <a:rPr lang="en-US" sz="3100" dirty="0"/>
              <a:t>§</a:t>
            </a:r>
            <a:r>
              <a:rPr lang="en-US" sz="3100" dirty="0" smtClean="0"/>
              <a:t>36-6-106 - Custody</a:t>
            </a:r>
            <a:r>
              <a:rPr lang="en-US" sz="4400" dirty="0"/>
              <a:t/>
            </a:r>
            <a:br>
              <a:rPr lang="en-US" sz="4400" dirty="0"/>
            </a:br>
            <a:endParaRPr lang="en-US" dirty="0"/>
          </a:p>
        </p:txBody>
      </p:sp>
      <p:sp>
        <p:nvSpPr>
          <p:cNvPr id="3" name="Content Placeholder 2"/>
          <p:cNvSpPr>
            <a:spLocks noGrp="1"/>
          </p:cNvSpPr>
          <p:nvPr>
            <p:ph idx="1"/>
          </p:nvPr>
        </p:nvSpPr>
        <p:spPr>
          <a:xfrm>
            <a:off x="457200" y="1701103"/>
            <a:ext cx="8229600" cy="4205922"/>
          </a:xfrm>
        </p:spPr>
        <p:txBody>
          <a:bodyPr>
            <a:normAutofit fontScale="92500" lnSpcReduction="20000"/>
          </a:bodyPr>
          <a:lstStyle/>
          <a:p>
            <a:pPr marL="457200" indent="-457200">
              <a:lnSpc>
                <a:spcPct val="120000"/>
              </a:lnSpc>
              <a:spcBef>
                <a:spcPts val="0"/>
              </a:spcBef>
              <a:spcAft>
                <a:spcPts val="1200"/>
              </a:spcAft>
              <a:buFont typeface="+mj-lt"/>
              <a:buAutoNum type="arabicPeriod"/>
            </a:pPr>
            <a:r>
              <a:rPr lang="en-US" dirty="0" smtClean="0"/>
              <a:t>Love</a:t>
            </a:r>
            <a:r>
              <a:rPr lang="en-US" dirty="0"/>
              <a:t>, affection, and emotional ties existing between each parent and the child;</a:t>
            </a:r>
          </a:p>
          <a:p>
            <a:pPr marL="457200" indent="-457200">
              <a:lnSpc>
                <a:spcPct val="120000"/>
              </a:lnSpc>
              <a:spcBef>
                <a:spcPts val="0"/>
              </a:spcBef>
              <a:spcAft>
                <a:spcPts val="1200"/>
              </a:spcAft>
              <a:buFont typeface="+mj-lt"/>
              <a:buAutoNum type="arabicPeriod"/>
            </a:pPr>
            <a:r>
              <a:rPr lang="en-US" dirty="0"/>
              <a:t>Emotional needs and developmental level of the child;</a:t>
            </a:r>
          </a:p>
          <a:p>
            <a:pPr marL="457200" indent="-457200">
              <a:lnSpc>
                <a:spcPct val="120000"/>
              </a:lnSpc>
              <a:spcBef>
                <a:spcPts val="0"/>
              </a:spcBef>
              <a:spcAft>
                <a:spcPts val="1200"/>
              </a:spcAft>
              <a:buFont typeface="+mj-lt"/>
              <a:buAutoNum type="arabicPeriod"/>
            </a:pPr>
            <a:r>
              <a:rPr lang="en-US" dirty="0"/>
              <a:t>Moral, physical, mental and emotional fitness of each parent as it relates to their ability to parent the </a:t>
            </a:r>
            <a:r>
              <a:rPr lang="en-US" dirty="0" smtClean="0"/>
              <a:t>child</a:t>
            </a:r>
          </a:p>
          <a:p>
            <a:pPr marL="457200" indent="-457200">
              <a:lnSpc>
                <a:spcPct val="120000"/>
              </a:lnSpc>
              <a:spcBef>
                <a:spcPts val="0"/>
              </a:spcBef>
              <a:spcAft>
                <a:spcPts val="1200"/>
              </a:spcAft>
              <a:buFont typeface="+mj-lt"/>
              <a:buAutoNum type="arabicPeriod"/>
            </a:pPr>
            <a:r>
              <a:rPr lang="en-US" b="1" dirty="0" smtClean="0">
                <a:solidFill>
                  <a:srgbClr val="FFFF00"/>
                </a:solidFill>
              </a:rPr>
              <a:t>Child's </a:t>
            </a:r>
            <a:r>
              <a:rPr lang="en-US" b="1" dirty="0">
                <a:solidFill>
                  <a:srgbClr val="FFFF00"/>
                </a:solidFill>
              </a:rPr>
              <a:t>interaction and interrelationships with siblings, other relatives and step-relatives, and mentors, as well as the child's involvement with the child's physical surroundings, school, or other significant </a:t>
            </a:r>
            <a:r>
              <a:rPr lang="en-US" b="1" dirty="0" smtClean="0">
                <a:solidFill>
                  <a:srgbClr val="FFFF00"/>
                </a:solidFill>
              </a:rPr>
              <a:t>activities</a:t>
            </a:r>
            <a:endParaRPr lang="en-US" b="1" dirty="0"/>
          </a:p>
          <a:p>
            <a:pPr marL="457200" indent="-457200">
              <a:lnSpc>
                <a:spcPct val="120000"/>
              </a:lnSpc>
              <a:spcBef>
                <a:spcPts val="0"/>
              </a:spcBef>
              <a:spcAft>
                <a:spcPts val="1200"/>
              </a:spcAft>
              <a:buFont typeface="+mj-lt"/>
              <a:buAutoNum type="arabicPeriod"/>
            </a:pPr>
            <a:r>
              <a:rPr lang="en-US" b="1" dirty="0">
                <a:solidFill>
                  <a:srgbClr val="FFFF00"/>
                </a:solidFill>
              </a:rPr>
              <a:t>Importance of continuity in the child's life and the length of time the child has lived in a stable, satisfactory </a:t>
            </a:r>
            <a:r>
              <a:rPr lang="en-US" b="1" dirty="0" smtClean="0">
                <a:solidFill>
                  <a:srgbClr val="FFFF00"/>
                </a:solidFill>
              </a:rPr>
              <a:t>environment</a:t>
            </a:r>
            <a:r>
              <a:rPr lang="en-US" dirty="0"/>
              <a:t/>
            </a:r>
            <a:br>
              <a:rPr lang="en-US" dirty="0"/>
            </a:br>
            <a:r>
              <a:rPr lang="en-US" dirty="0"/>
              <a:t> </a:t>
            </a:r>
            <a:endParaRPr lang="en-US" sz="46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2381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Standard </a:t>
            </a:r>
            <a:br>
              <a:rPr lang="en-US" dirty="0" smtClean="0"/>
            </a:br>
            <a:r>
              <a:rPr lang="en-US" sz="3100" dirty="0" smtClean="0"/>
              <a:t>TCA </a:t>
            </a:r>
            <a:r>
              <a:rPr lang="en-US" sz="3100" dirty="0"/>
              <a:t>§</a:t>
            </a:r>
            <a:r>
              <a:rPr lang="en-US" sz="3100" dirty="0" smtClean="0"/>
              <a:t>36-6-106 - Custody</a:t>
            </a:r>
            <a:r>
              <a:rPr lang="en-US" sz="4400" dirty="0"/>
              <a:t/>
            </a:r>
            <a:br>
              <a:rPr lang="en-US" sz="4400" dirty="0"/>
            </a:br>
            <a:endParaRPr lang="en-US" dirty="0"/>
          </a:p>
        </p:txBody>
      </p:sp>
      <p:sp>
        <p:nvSpPr>
          <p:cNvPr id="3" name="Content Placeholder 2"/>
          <p:cNvSpPr>
            <a:spLocks noGrp="1"/>
          </p:cNvSpPr>
          <p:nvPr>
            <p:ph idx="1"/>
          </p:nvPr>
        </p:nvSpPr>
        <p:spPr>
          <a:xfrm>
            <a:off x="457200" y="1701103"/>
            <a:ext cx="8229600" cy="4559020"/>
          </a:xfrm>
        </p:spPr>
        <p:txBody>
          <a:bodyPr>
            <a:normAutofit fontScale="55000" lnSpcReduction="20000"/>
          </a:bodyPr>
          <a:lstStyle/>
          <a:p>
            <a:pPr marL="514350" indent="-514350">
              <a:spcAft>
                <a:spcPts val="1200"/>
              </a:spcAft>
              <a:buFont typeface="+mj-lt"/>
              <a:buAutoNum type="arabicPeriod" startAt="6"/>
            </a:pPr>
            <a:r>
              <a:rPr lang="en-US" sz="3800" dirty="0" smtClean="0"/>
              <a:t>Strength</a:t>
            </a:r>
            <a:r>
              <a:rPr lang="en-US" sz="3800" dirty="0"/>
              <a:t>, nature, and stability of the child's relationship with each </a:t>
            </a:r>
            <a:r>
              <a:rPr lang="en-US" sz="3800" dirty="0" smtClean="0"/>
              <a:t>parent</a:t>
            </a:r>
          </a:p>
          <a:p>
            <a:pPr marL="457200" indent="-457200">
              <a:spcAft>
                <a:spcPts val="1200"/>
              </a:spcAft>
              <a:buFont typeface="+mj-lt"/>
              <a:buAutoNum type="arabicPeriod" startAt="6"/>
            </a:pPr>
            <a:r>
              <a:rPr lang="en-US" sz="3800" dirty="0" smtClean="0"/>
              <a:t>Each </a:t>
            </a:r>
            <a:r>
              <a:rPr lang="en-US" sz="3800" dirty="0"/>
              <a:t>parent's or caregiver's past and potential for future performance of parenting </a:t>
            </a:r>
            <a:r>
              <a:rPr lang="en-US" sz="3800" dirty="0" smtClean="0"/>
              <a:t>responsibilities</a:t>
            </a:r>
          </a:p>
          <a:p>
            <a:pPr marL="457200" indent="-457200">
              <a:spcAft>
                <a:spcPts val="1200"/>
              </a:spcAft>
              <a:buFont typeface="+mj-lt"/>
              <a:buAutoNum type="arabicPeriod" startAt="6"/>
            </a:pPr>
            <a:r>
              <a:rPr lang="en-US" sz="3800" dirty="0" smtClean="0"/>
              <a:t>Refusal </a:t>
            </a:r>
            <a:r>
              <a:rPr lang="en-US" sz="3800" dirty="0"/>
              <a:t>to attend a court ordered parent education </a:t>
            </a:r>
            <a:r>
              <a:rPr lang="en-US" sz="3800" dirty="0" smtClean="0"/>
              <a:t>seminar</a:t>
            </a:r>
            <a:r>
              <a:rPr lang="en-US" sz="3800" dirty="0"/>
              <a:t/>
            </a:r>
            <a:br>
              <a:rPr lang="en-US" sz="3800" dirty="0"/>
            </a:br>
            <a:r>
              <a:rPr lang="en-US" sz="3800" dirty="0"/>
              <a:t>   </a:t>
            </a:r>
            <a:endParaRPr lang="en-US" sz="3800" dirty="0" smtClean="0"/>
          </a:p>
          <a:p>
            <a:pPr marL="457200" indent="-457200">
              <a:spcAft>
                <a:spcPts val="1200"/>
              </a:spcAft>
              <a:buFont typeface="+mj-lt"/>
              <a:buAutoNum type="arabicPeriod" startAt="6"/>
            </a:pPr>
            <a:r>
              <a:rPr lang="en-US" sz="3800" b="1" dirty="0">
                <a:solidFill>
                  <a:srgbClr val="FFFF00"/>
                </a:solidFill>
              </a:rPr>
              <a:t>D</a:t>
            </a:r>
            <a:r>
              <a:rPr lang="en-US" sz="3800" b="1" dirty="0" smtClean="0">
                <a:solidFill>
                  <a:srgbClr val="FFFF00"/>
                </a:solidFill>
              </a:rPr>
              <a:t>isposition </a:t>
            </a:r>
            <a:r>
              <a:rPr lang="en-US" sz="3800" b="1" dirty="0">
                <a:solidFill>
                  <a:srgbClr val="FFFF00"/>
                </a:solidFill>
              </a:rPr>
              <a:t>of each parent to provide the child with food, clothing, medical care, education and other necessary </a:t>
            </a:r>
            <a:r>
              <a:rPr lang="en-US" sz="3800" b="1" dirty="0" smtClean="0">
                <a:solidFill>
                  <a:srgbClr val="FFFF00"/>
                </a:solidFill>
              </a:rPr>
              <a:t>care</a:t>
            </a:r>
            <a:endParaRPr lang="en-US" sz="3800" dirty="0" smtClean="0"/>
          </a:p>
          <a:p>
            <a:pPr marL="457200" indent="-457200">
              <a:spcAft>
                <a:spcPts val="1200"/>
              </a:spcAft>
              <a:buFont typeface="+mj-lt"/>
              <a:buAutoNum type="arabicPeriod" startAt="6"/>
            </a:pPr>
            <a:r>
              <a:rPr lang="en-US" sz="3800" dirty="0" smtClean="0"/>
              <a:t>Degree </a:t>
            </a:r>
            <a:r>
              <a:rPr lang="en-US" sz="3800" dirty="0"/>
              <a:t>to which a parent has been the primary </a:t>
            </a:r>
            <a:r>
              <a:rPr lang="en-US" sz="3800" dirty="0" smtClean="0"/>
              <a:t>caregiver</a:t>
            </a:r>
            <a:r>
              <a:rPr lang="en-US" dirty="0"/>
              <a:t/>
            </a:r>
            <a:br>
              <a:rPr lang="en-US" dirty="0"/>
            </a:br>
            <a:r>
              <a:rPr lang="en-US" dirty="0"/>
              <a:t/>
            </a:r>
            <a:br>
              <a:rPr lang="en-US" dirty="0"/>
            </a:br>
            <a:endParaRPr lang="en-US" sz="46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2976519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Standard </a:t>
            </a:r>
            <a:br>
              <a:rPr lang="en-US" dirty="0" smtClean="0"/>
            </a:br>
            <a:r>
              <a:rPr lang="en-US" sz="3100" dirty="0" smtClean="0"/>
              <a:t>TCA </a:t>
            </a:r>
            <a:r>
              <a:rPr lang="en-US" sz="3100" dirty="0"/>
              <a:t>§</a:t>
            </a:r>
            <a:r>
              <a:rPr lang="en-US" sz="3100" dirty="0" smtClean="0"/>
              <a:t>36-6-106 - Custody</a:t>
            </a:r>
            <a:r>
              <a:rPr lang="en-US" sz="4400" dirty="0"/>
              <a:t/>
            </a:r>
            <a:br>
              <a:rPr lang="en-US" sz="4400" dirty="0"/>
            </a:br>
            <a:endParaRPr lang="en-US" dirty="0"/>
          </a:p>
        </p:txBody>
      </p:sp>
      <p:sp>
        <p:nvSpPr>
          <p:cNvPr id="3" name="Content Placeholder 2"/>
          <p:cNvSpPr>
            <a:spLocks noGrp="1"/>
          </p:cNvSpPr>
          <p:nvPr>
            <p:ph idx="1"/>
          </p:nvPr>
        </p:nvSpPr>
        <p:spPr>
          <a:xfrm>
            <a:off x="457200" y="1701103"/>
            <a:ext cx="8229600" cy="4205922"/>
          </a:xfrm>
        </p:spPr>
        <p:txBody>
          <a:bodyPr>
            <a:normAutofit/>
          </a:bodyPr>
          <a:lstStyle/>
          <a:p>
            <a:pPr marL="457200" indent="-457200">
              <a:spcAft>
                <a:spcPts val="1200"/>
              </a:spcAft>
              <a:buFont typeface="+mj-lt"/>
              <a:buAutoNum type="arabicPeriod" startAt="11"/>
            </a:pPr>
            <a:r>
              <a:rPr lang="en-US" b="1" dirty="0" smtClean="0">
                <a:solidFill>
                  <a:srgbClr val="FFFF00"/>
                </a:solidFill>
              </a:rPr>
              <a:t>Evidence </a:t>
            </a:r>
            <a:r>
              <a:rPr lang="en-US" b="1" dirty="0">
                <a:solidFill>
                  <a:srgbClr val="FFFF00"/>
                </a:solidFill>
              </a:rPr>
              <a:t>of physical or emotional abuse to the child, to the other parent or to any other </a:t>
            </a:r>
            <a:r>
              <a:rPr lang="en-US" b="1" dirty="0" smtClean="0">
                <a:solidFill>
                  <a:srgbClr val="FFFF00"/>
                </a:solidFill>
              </a:rPr>
              <a:t>person </a:t>
            </a:r>
          </a:p>
          <a:p>
            <a:pPr marL="457200" indent="-457200">
              <a:spcAft>
                <a:spcPts val="1200"/>
              </a:spcAft>
              <a:buFont typeface="+mj-lt"/>
              <a:buAutoNum type="arabicPeriod" startAt="11"/>
            </a:pPr>
            <a:r>
              <a:rPr lang="en-US" dirty="0" smtClean="0"/>
              <a:t>Character </a:t>
            </a:r>
            <a:r>
              <a:rPr lang="en-US" dirty="0"/>
              <a:t>and behavior of any other person who resides in or frequents the home of a parent and such person's interactions with the </a:t>
            </a:r>
            <a:r>
              <a:rPr lang="en-US" dirty="0" smtClean="0"/>
              <a:t>child</a:t>
            </a:r>
          </a:p>
          <a:p>
            <a:pPr marL="457200" indent="-457200">
              <a:spcAft>
                <a:spcPts val="1200"/>
              </a:spcAft>
              <a:buFont typeface="+mj-lt"/>
              <a:buAutoNum type="arabicPeriod" startAt="11"/>
            </a:pPr>
            <a:r>
              <a:rPr lang="en-US" dirty="0" smtClean="0"/>
              <a:t>Reasonable </a:t>
            </a:r>
            <a:r>
              <a:rPr lang="en-US" dirty="0"/>
              <a:t>preference of the child if twelve (12) years of age or </a:t>
            </a:r>
            <a:r>
              <a:rPr lang="en-US" dirty="0" smtClean="0"/>
              <a:t>older</a:t>
            </a:r>
          </a:p>
          <a:p>
            <a:pPr marL="457200" indent="-457200">
              <a:spcAft>
                <a:spcPts val="1200"/>
              </a:spcAft>
              <a:buFont typeface="+mj-lt"/>
              <a:buAutoNum type="arabicPeriod" startAt="11"/>
            </a:pPr>
            <a:r>
              <a:rPr lang="en-US" dirty="0" smtClean="0"/>
              <a:t>Each </a:t>
            </a:r>
            <a:r>
              <a:rPr lang="en-US" dirty="0"/>
              <a:t>parent's employment </a:t>
            </a:r>
            <a:r>
              <a:rPr lang="en-US" dirty="0" smtClean="0"/>
              <a:t>schedule and</a:t>
            </a:r>
          </a:p>
          <a:p>
            <a:pPr marL="457200" indent="-457200">
              <a:spcAft>
                <a:spcPts val="1200"/>
              </a:spcAft>
              <a:buFont typeface="+mj-lt"/>
              <a:buAutoNum type="arabicPeriod" startAt="11"/>
            </a:pPr>
            <a:r>
              <a:rPr lang="en-US" b="1" dirty="0" smtClean="0">
                <a:solidFill>
                  <a:srgbClr val="FFFF00"/>
                </a:solidFill>
              </a:rPr>
              <a:t>Any </a:t>
            </a:r>
            <a:r>
              <a:rPr lang="en-US" b="1" dirty="0">
                <a:solidFill>
                  <a:srgbClr val="FFFF00"/>
                </a:solidFill>
              </a:rPr>
              <a:t>other factors deemed relevant by the </a:t>
            </a:r>
            <a:r>
              <a:rPr lang="en-US" b="1" dirty="0" smtClean="0">
                <a:solidFill>
                  <a:srgbClr val="FFFF00"/>
                </a:solidFill>
              </a:rPr>
              <a:t>court</a:t>
            </a:r>
            <a:endParaRPr lang="en-US" sz="4600" b="1" kern="1200" dirty="0" smtClean="0">
              <a:solidFill>
                <a:srgbClr val="FFFF00"/>
              </a:solidFill>
              <a:effectLst/>
              <a:latin typeface="+mn-lt"/>
              <a:ea typeface="+mn-ea"/>
              <a:cs typeface="+mn-cs"/>
            </a:endParaRPr>
          </a:p>
        </p:txBody>
      </p:sp>
    </p:spTree>
    <p:extLst>
      <p:ext uri="{BB962C8B-B14F-4D97-AF65-F5344CB8AC3E}">
        <p14:creationId xmlns:p14="http://schemas.microsoft.com/office/powerpoint/2010/main" val="28255633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Standard </a:t>
            </a:r>
            <a:br>
              <a:rPr lang="en-US" dirty="0" smtClean="0"/>
            </a:br>
            <a:r>
              <a:rPr lang="en-US" sz="3100" dirty="0" smtClean="0"/>
              <a:t>TCA </a:t>
            </a:r>
            <a:r>
              <a:rPr lang="en-US" sz="3100" dirty="0"/>
              <a:t>36-1-113(i</a:t>
            </a:r>
            <a:r>
              <a:rPr lang="en-US" sz="3100" dirty="0" smtClean="0"/>
              <a:t>) - Termination</a:t>
            </a:r>
            <a:r>
              <a:rPr lang="en-US" sz="4400" dirty="0"/>
              <a:t/>
            </a:r>
            <a:br>
              <a:rPr lang="en-US" sz="4400" dirty="0"/>
            </a:br>
            <a:endParaRPr lang="en-US" dirty="0"/>
          </a:p>
        </p:txBody>
      </p:sp>
      <p:sp>
        <p:nvSpPr>
          <p:cNvPr id="3" name="Content Placeholder 2"/>
          <p:cNvSpPr>
            <a:spLocks noGrp="1"/>
          </p:cNvSpPr>
          <p:nvPr>
            <p:ph idx="1"/>
          </p:nvPr>
        </p:nvSpPr>
        <p:spPr>
          <a:xfrm>
            <a:off x="457200" y="1701103"/>
            <a:ext cx="8229600" cy="4205922"/>
          </a:xfrm>
        </p:spPr>
        <p:txBody>
          <a:bodyPr>
            <a:normAutofit fontScale="47500" lnSpcReduction="20000"/>
          </a:bodyPr>
          <a:lstStyle/>
          <a:p>
            <a:pPr>
              <a:spcAft>
                <a:spcPts val="1200"/>
              </a:spcAft>
            </a:pPr>
            <a:r>
              <a:rPr lang="en-US" sz="4600" kern="1200" dirty="0" smtClean="0">
                <a:solidFill>
                  <a:schemeClr val="tx1"/>
                </a:solidFill>
                <a:effectLst/>
                <a:latin typeface="+mn-lt"/>
                <a:ea typeface="+mn-ea"/>
                <a:cs typeface="+mn-cs"/>
              </a:rPr>
              <a:t>Parent/Guardian’s </a:t>
            </a:r>
            <a:r>
              <a:rPr lang="en-US" sz="4600" dirty="0" smtClean="0">
                <a:latin typeface="+mn-lt"/>
                <a:ea typeface="+mn-ea"/>
                <a:cs typeface="+mn-cs"/>
              </a:rPr>
              <a:t>conduct or actions in making the home safer for child </a:t>
            </a:r>
          </a:p>
          <a:p>
            <a:pPr>
              <a:spcAft>
                <a:spcPts val="1200"/>
              </a:spcAft>
            </a:pPr>
            <a:r>
              <a:rPr lang="en-US" sz="4600" kern="1200" dirty="0" smtClean="0">
                <a:solidFill>
                  <a:schemeClr val="tx1"/>
                </a:solidFill>
                <a:effectLst/>
                <a:latin typeface="+mn-lt"/>
                <a:ea typeface="+mn-ea"/>
                <a:cs typeface="+mn-cs"/>
              </a:rPr>
              <a:t>Whether the parent or guardian has failed to effect a lasting adjustment after reasonable efforts by available social services agencies for such duration of time that lasting adjustment does not reasonably appear possible</a:t>
            </a:r>
          </a:p>
          <a:p>
            <a:pPr>
              <a:spcAft>
                <a:spcPts val="1200"/>
              </a:spcAft>
            </a:pPr>
            <a:r>
              <a:rPr lang="en-US" sz="4600" kern="1200" dirty="0" smtClean="0">
                <a:solidFill>
                  <a:schemeClr val="tx1"/>
                </a:solidFill>
                <a:effectLst/>
                <a:latin typeface="+mn-lt"/>
                <a:ea typeface="+mn-ea"/>
                <a:cs typeface="+mn-cs"/>
              </a:rPr>
              <a:t>Visitation or contact with child by the parent/guardian</a:t>
            </a:r>
          </a:p>
          <a:p>
            <a:pPr>
              <a:spcAft>
                <a:spcPts val="1200"/>
              </a:spcAft>
            </a:pPr>
            <a:r>
              <a:rPr lang="en-US" sz="4600" kern="1200" dirty="0" smtClean="0">
                <a:solidFill>
                  <a:schemeClr val="tx1"/>
                </a:solidFill>
                <a:effectLst/>
                <a:latin typeface="+mn-lt"/>
                <a:ea typeface="+mn-ea"/>
                <a:cs typeface="+mn-cs"/>
              </a:rPr>
              <a:t>Nature of relationship between the parent or guardian and the child</a:t>
            </a:r>
          </a:p>
        </p:txBody>
      </p:sp>
    </p:spTree>
    <p:extLst>
      <p:ext uri="{BB962C8B-B14F-4D97-AF65-F5344CB8AC3E}">
        <p14:creationId xmlns:p14="http://schemas.microsoft.com/office/powerpoint/2010/main" val="27254887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Standard </a:t>
            </a:r>
            <a:br>
              <a:rPr lang="en-US" dirty="0" smtClean="0"/>
            </a:br>
            <a:r>
              <a:rPr lang="en-US" sz="3100" dirty="0" smtClean="0"/>
              <a:t>TCA </a:t>
            </a:r>
            <a:r>
              <a:rPr lang="en-US" sz="3100" dirty="0"/>
              <a:t>36-1-113(i</a:t>
            </a:r>
            <a:r>
              <a:rPr lang="en-US" sz="3100" dirty="0" smtClean="0"/>
              <a:t>) - Termination</a:t>
            </a:r>
            <a:r>
              <a:rPr lang="en-US" sz="4400" dirty="0"/>
              <a:t/>
            </a:r>
            <a:br>
              <a:rPr lang="en-US" sz="4400" dirty="0"/>
            </a:br>
            <a:endParaRPr lang="en-US" dirty="0"/>
          </a:p>
        </p:txBody>
      </p:sp>
      <p:sp>
        <p:nvSpPr>
          <p:cNvPr id="3" name="Content Placeholder 2"/>
          <p:cNvSpPr>
            <a:spLocks noGrp="1"/>
          </p:cNvSpPr>
          <p:nvPr>
            <p:ph idx="1"/>
          </p:nvPr>
        </p:nvSpPr>
        <p:spPr>
          <a:xfrm>
            <a:off x="457200" y="1701103"/>
            <a:ext cx="8229600" cy="4205922"/>
          </a:xfrm>
        </p:spPr>
        <p:txBody>
          <a:bodyPr>
            <a:noAutofit/>
          </a:bodyPr>
          <a:lstStyle/>
          <a:p>
            <a:pPr>
              <a:spcAft>
                <a:spcPts val="600"/>
              </a:spcAft>
            </a:pPr>
            <a:r>
              <a:rPr lang="en-US" sz="2400" b="1" kern="1200" dirty="0" smtClean="0">
                <a:solidFill>
                  <a:srgbClr val="FFFF00"/>
                </a:solidFill>
                <a:effectLst/>
                <a:latin typeface="+mn-lt"/>
                <a:ea typeface="+mn-ea"/>
                <a:cs typeface="+mn-cs"/>
              </a:rPr>
              <a:t>Effect a change of caregivers and physical environment on the child's emotional, psychological, and medical condition</a:t>
            </a:r>
          </a:p>
          <a:p>
            <a:pPr>
              <a:spcAft>
                <a:spcPts val="600"/>
              </a:spcAft>
            </a:pPr>
            <a:r>
              <a:rPr lang="en-US" sz="2400" dirty="0" smtClean="0">
                <a:latin typeface="+mn-lt"/>
                <a:ea typeface="+mn-ea"/>
                <a:cs typeface="+mn-cs"/>
              </a:rPr>
              <a:t>P</a:t>
            </a:r>
            <a:r>
              <a:rPr lang="en-US" sz="2400" kern="1200" dirty="0" smtClean="0">
                <a:solidFill>
                  <a:schemeClr val="tx1"/>
                </a:solidFill>
                <a:effectLst/>
                <a:latin typeface="+mn-lt"/>
                <a:ea typeface="+mn-ea"/>
                <a:cs typeface="+mn-cs"/>
              </a:rPr>
              <a:t>arent’s/guardian’s, or other household member’s, past behavior regarding the well-being of child</a:t>
            </a:r>
          </a:p>
          <a:p>
            <a:pPr>
              <a:spcAft>
                <a:spcPts val="600"/>
              </a:spcAft>
            </a:pPr>
            <a:r>
              <a:rPr lang="en-US" sz="2400" b="1" kern="1200" dirty="0" smtClean="0">
                <a:solidFill>
                  <a:srgbClr val="FFFF00"/>
                </a:solidFill>
                <a:effectLst/>
                <a:latin typeface="+mn-lt"/>
                <a:ea typeface="+mn-ea"/>
                <a:cs typeface="+mn-cs"/>
              </a:rPr>
              <a:t>Physical environment of parent’s/guardian’s home</a:t>
            </a:r>
            <a:r>
              <a:rPr lang="en-US" sz="2400" kern="1200" dirty="0" smtClean="0">
                <a:solidFill>
                  <a:srgbClr val="FFFF00"/>
                </a:solidFill>
                <a:effectLst/>
                <a:latin typeface="+mn-lt"/>
                <a:ea typeface="+mn-ea"/>
                <a:cs typeface="+mn-cs"/>
              </a:rPr>
              <a:t> </a:t>
            </a:r>
          </a:p>
          <a:p>
            <a:pPr>
              <a:spcAft>
                <a:spcPts val="600"/>
              </a:spcAft>
            </a:pPr>
            <a:r>
              <a:rPr lang="en-US" sz="2400" kern="1200" dirty="0" smtClean="0">
                <a:solidFill>
                  <a:schemeClr val="tx1"/>
                </a:solidFill>
                <a:effectLst/>
                <a:latin typeface="+mn-lt"/>
                <a:ea typeface="+mn-ea"/>
                <a:cs typeface="+mn-cs"/>
              </a:rPr>
              <a:t>Parent's or guardian's mental and/or emotional status would effect the parent’s ability to provide a safe and stable care and supervision for the child</a:t>
            </a:r>
          </a:p>
          <a:p>
            <a:pPr>
              <a:spcAft>
                <a:spcPts val="600"/>
              </a:spcAft>
            </a:pPr>
            <a:r>
              <a:rPr lang="en-US" sz="2400" kern="1200" dirty="0" smtClean="0">
                <a:solidFill>
                  <a:schemeClr val="tx1"/>
                </a:solidFill>
                <a:effectLst/>
                <a:latin typeface="+mn-lt"/>
                <a:ea typeface="+mn-ea"/>
                <a:cs typeface="+mn-cs"/>
              </a:rPr>
              <a:t>Child support payments by the parent or guardian</a:t>
            </a:r>
          </a:p>
        </p:txBody>
      </p:sp>
    </p:spTree>
    <p:extLst>
      <p:ext uri="{BB962C8B-B14F-4D97-AF65-F5344CB8AC3E}">
        <p14:creationId xmlns:p14="http://schemas.microsoft.com/office/powerpoint/2010/main" val="1665369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under parental </a:t>
            </a:r>
            <a:r>
              <a:rPr lang="en-US" dirty="0"/>
              <a:t>relocation </a:t>
            </a:r>
            <a:r>
              <a:rPr lang="en-US" sz="3200" dirty="0"/>
              <a:t>TCA § 36-6-108 </a:t>
            </a:r>
          </a:p>
        </p:txBody>
      </p:sp>
      <p:sp>
        <p:nvSpPr>
          <p:cNvPr id="3" name="Content Placeholder 2"/>
          <p:cNvSpPr>
            <a:spLocks noGrp="1"/>
          </p:cNvSpPr>
          <p:nvPr>
            <p:ph idx="1"/>
          </p:nvPr>
        </p:nvSpPr>
        <p:spPr>
          <a:xfrm>
            <a:off x="484711" y="2052925"/>
            <a:ext cx="7709720" cy="4453383"/>
          </a:xfrm>
        </p:spPr>
        <p:txBody>
          <a:bodyPr>
            <a:normAutofit fontScale="77500" lnSpcReduction="20000"/>
          </a:bodyPr>
          <a:lstStyle/>
          <a:p>
            <a:pPr marL="457200" indent="-457200">
              <a:buFont typeface="+mj-lt"/>
              <a:buAutoNum type="arabicPeriod"/>
            </a:pPr>
            <a:r>
              <a:rPr lang="en-US" dirty="0" smtClean="0"/>
              <a:t>Access to adequate medical treatment if child </a:t>
            </a:r>
            <a:r>
              <a:rPr lang="en-US" dirty="0"/>
              <a:t>with a serious medical </a:t>
            </a:r>
            <a:r>
              <a:rPr lang="en-US" dirty="0" smtClean="0"/>
              <a:t>problem</a:t>
            </a:r>
          </a:p>
          <a:p>
            <a:pPr marL="457200" indent="-457200">
              <a:buFont typeface="+mj-lt"/>
              <a:buAutoNum type="arabicPeriod"/>
            </a:pPr>
            <a:r>
              <a:rPr lang="en-US" dirty="0" smtClean="0"/>
              <a:t>Access to </a:t>
            </a:r>
            <a:r>
              <a:rPr lang="en-US" dirty="0"/>
              <a:t>acceptable education facilities </a:t>
            </a:r>
            <a:r>
              <a:rPr lang="en-US" dirty="0" smtClean="0"/>
              <a:t>child has </a:t>
            </a:r>
            <a:r>
              <a:rPr lang="en-US" dirty="0"/>
              <a:t>specific educational </a:t>
            </a:r>
            <a:r>
              <a:rPr lang="en-US" dirty="0" smtClean="0"/>
              <a:t>requirements</a:t>
            </a:r>
          </a:p>
          <a:p>
            <a:pPr marL="457200" indent="-457200">
              <a:buFont typeface="+mj-lt"/>
              <a:buAutoNum type="arabicPeriod"/>
            </a:pPr>
            <a:r>
              <a:rPr lang="en-US" dirty="0" smtClean="0"/>
              <a:t>Residence with </a:t>
            </a:r>
            <a:r>
              <a:rPr lang="en-US" dirty="0"/>
              <a:t>a person with a history of child or domestic abuse or who is currently abusing alcohol or other </a:t>
            </a:r>
            <a:r>
              <a:rPr lang="en-US" dirty="0" smtClean="0"/>
              <a:t>drugs</a:t>
            </a:r>
          </a:p>
          <a:p>
            <a:pPr marL="457200" indent="-457200">
              <a:buFont typeface="+mj-lt"/>
              <a:buAutoNum type="arabicPeriod"/>
            </a:pPr>
            <a:r>
              <a:rPr lang="en-US" dirty="0" smtClean="0"/>
              <a:t>Removal of child from non-relocating parent would </a:t>
            </a:r>
            <a:r>
              <a:rPr lang="en-US" dirty="0"/>
              <a:t>result in severe emotional detriment to the </a:t>
            </a:r>
            <a:r>
              <a:rPr lang="en-US" dirty="0" smtClean="0"/>
              <a:t>child</a:t>
            </a:r>
          </a:p>
          <a:p>
            <a:pPr marL="457200" indent="-457200">
              <a:buFont typeface="+mj-lt"/>
              <a:buAutoNum type="arabicPeriod"/>
            </a:pPr>
            <a:r>
              <a:rPr lang="en-US" dirty="0" smtClean="0"/>
              <a:t>Support system not available at relocation for a custodial </a:t>
            </a:r>
            <a:r>
              <a:rPr lang="en-US" dirty="0"/>
              <a:t>parent is emotionally disturbed or dependent such that the custodial parent is not capable of adequately parenting the child in the absence of support systems currently in place in this </a:t>
            </a:r>
            <a:r>
              <a:rPr lang="en-US" dirty="0" smtClean="0"/>
              <a:t>state</a:t>
            </a:r>
            <a:endParaRPr lang="en-US" dirty="0"/>
          </a:p>
          <a:p>
            <a:pPr marL="457200" indent="-457200">
              <a:buFont typeface="+mj-lt"/>
              <a:buAutoNum type="arabicPeriod"/>
            </a:pPr>
            <a:r>
              <a:rPr lang="en-US" dirty="0" smtClean="0"/>
              <a:t>If </a:t>
            </a:r>
            <a:r>
              <a:rPr lang="en-US" dirty="0"/>
              <a:t>the proposed relocation is to a foreign country whose public policy does not normally enforce the visitation rights of non-custodial parents, that </a:t>
            </a:r>
            <a:r>
              <a:rPr lang="en-US" b="1" dirty="0">
                <a:solidFill>
                  <a:srgbClr val="FFFF00"/>
                </a:solidFill>
              </a:rPr>
              <a:t>does not have an adequately functioning legal system or that otherwise presents a substantial risk of specific and serious harm to the </a:t>
            </a:r>
            <a:r>
              <a:rPr lang="en-US" b="1" dirty="0" smtClean="0">
                <a:solidFill>
                  <a:srgbClr val="FFFF00"/>
                </a:solidFill>
              </a:rPr>
              <a:t>child</a:t>
            </a:r>
            <a:r>
              <a:rPr lang="en-US" b="1" dirty="0">
                <a:solidFill>
                  <a:srgbClr val="FFFF00"/>
                </a:solidFill>
              </a:rPr>
              <a:t/>
            </a:r>
            <a:br>
              <a:rPr lang="en-US" b="1" dirty="0">
                <a:solidFill>
                  <a:srgbClr val="FFFF00"/>
                </a:solidFill>
              </a:rPr>
            </a:br>
            <a:endParaRPr lang="en-US" b="1" dirty="0">
              <a:solidFill>
                <a:srgbClr val="FFFF00"/>
              </a:solidFill>
            </a:endParaRPr>
          </a:p>
        </p:txBody>
      </p:sp>
    </p:spTree>
    <p:extLst>
      <p:ext uri="{BB962C8B-B14F-4D97-AF65-F5344CB8AC3E}">
        <p14:creationId xmlns:p14="http://schemas.microsoft.com/office/powerpoint/2010/main" val="2342122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ELEMENTS OF </a:t>
            </a:r>
            <a:r>
              <a:rPr lang="en-US" dirty="0"/>
              <a:t/>
            </a:r>
            <a:br>
              <a:rPr lang="en-US" dirty="0"/>
            </a:br>
            <a:r>
              <a:rPr lang="en-US" dirty="0"/>
              <a:t>A DEPENDENCY AND NEGLECT CASE</a:t>
            </a:r>
          </a:p>
        </p:txBody>
      </p:sp>
      <p:sp>
        <p:nvSpPr>
          <p:cNvPr id="8" name="Content Placeholder 7"/>
          <p:cNvSpPr>
            <a:spLocks noGrp="1"/>
          </p:cNvSpPr>
          <p:nvPr>
            <p:ph idx="1"/>
          </p:nvPr>
        </p:nvSpPr>
        <p:spPr/>
        <p:txBody>
          <a:bodyPr>
            <a:normAutofit/>
          </a:bodyPr>
          <a:lstStyle/>
          <a:p>
            <a:pPr marL="971550" lvl="1" indent="-514350">
              <a:buFont typeface="+mj-lt"/>
              <a:buAutoNum type="alphaUcPeriod"/>
            </a:pPr>
            <a:endParaRPr lang="en-US" dirty="0" smtClean="0"/>
          </a:p>
          <a:p>
            <a:pPr marL="971550" lvl="1" indent="-514350">
              <a:buFont typeface="+mj-lt"/>
              <a:buAutoNum type="alphaUcPeriod"/>
            </a:pPr>
            <a:r>
              <a:rPr lang="en-US" dirty="0"/>
              <a:t>Dependency and Neglect (D&amp;N) Petition</a:t>
            </a:r>
          </a:p>
          <a:p>
            <a:pPr marL="971550" lvl="1" indent="-514350">
              <a:buFont typeface="+mj-lt"/>
              <a:buAutoNum type="alphaUcPeriod"/>
            </a:pPr>
            <a:r>
              <a:rPr lang="en-US" i="1" dirty="0"/>
              <a:t>Ex Parte </a:t>
            </a:r>
            <a:r>
              <a:rPr lang="en-US" dirty="0"/>
              <a:t>Relief, if appropriate</a:t>
            </a:r>
          </a:p>
          <a:p>
            <a:pPr marL="1371600" lvl="2" indent="-514350"/>
            <a:r>
              <a:rPr lang="en-US" dirty="0"/>
              <a:t>Preliminary Hearing</a:t>
            </a:r>
          </a:p>
          <a:p>
            <a:pPr marL="971550" lvl="1" indent="-514350">
              <a:buFont typeface="+mj-lt"/>
              <a:buAutoNum type="alphaUcPeriod"/>
            </a:pPr>
            <a:r>
              <a:rPr lang="en-US" dirty="0"/>
              <a:t>Adjudication Hearing – Finding of Neglect</a:t>
            </a:r>
          </a:p>
          <a:p>
            <a:pPr marL="971550" lvl="1" indent="-514350">
              <a:buFont typeface="+mj-lt"/>
              <a:buAutoNum type="alphaUcPeriod"/>
            </a:pPr>
            <a:r>
              <a:rPr lang="en-US" dirty="0"/>
              <a:t>Disposition Hearing(s)</a:t>
            </a:r>
          </a:p>
          <a:p>
            <a:pPr marL="1371600" lvl="2" indent="-514350"/>
            <a:r>
              <a:rPr lang="en-US" dirty="0"/>
              <a:t>Custody, restraining order, etc.</a:t>
            </a:r>
          </a:p>
          <a:p>
            <a:pPr marL="1371600" lvl="2" indent="-514350"/>
            <a:r>
              <a:rPr lang="en-US" dirty="0"/>
              <a:t>PLUS in SIJS cases the specific findings</a:t>
            </a:r>
          </a:p>
          <a:p>
            <a:pPr marL="0" indent="0">
              <a:buNone/>
            </a:pPr>
            <a:endParaRPr lang="en-US" dirty="0"/>
          </a:p>
        </p:txBody>
      </p:sp>
    </p:spTree>
    <p:extLst>
      <p:ext uri="{BB962C8B-B14F-4D97-AF65-F5344CB8AC3E}">
        <p14:creationId xmlns:p14="http://schemas.microsoft.com/office/powerpoint/2010/main" val="586585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ADJUDICATION </a:t>
            </a:r>
            <a:r>
              <a:rPr lang="en-US" dirty="0"/>
              <a:t>HEARING</a:t>
            </a:r>
            <a:r>
              <a:rPr lang="en-US" dirty="0" smtClean="0"/>
              <a:t>:</a:t>
            </a:r>
            <a:br>
              <a:rPr lang="en-US" dirty="0" smtClean="0"/>
            </a:br>
            <a:r>
              <a:rPr lang="en-US" dirty="0" smtClean="0"/>
              <a:t>FINDINGS	</a:t>
            </a:r>
            <a:endParaRPr lang="en-US" dirty="0"/>
          </a:p>
        </p:txBody>
      </p:sp>
      <p:sp>
        <p:nvSpPr>
          <p:cNvPr id="3" name="Content Placeholder 2"/>
          <p:cNvSpPr>
            <a:spLocks noGrp="1"/>
          </p:cNvSpPr>
          <p:nvPr>
            <p:ph idx="1"/>
          </p:nvPr>
        </p:nvSpPr>
        <p:spPr/>
        <p:txBody>
          <a:bodyPr/>
          <a:lstStyle/>
          <a:p>
            <a:pPr marL="0" indent="0">
              <a:buNone/>
            </a:pPr>
            <a:r>
              <a:rPr lang="en-US" dirty="0" smtClean="0"/>
              <a:t>Court must find:</a:t>
            </a:r>
          </a:p>
          <a:p>
            <a:pPr lvl="1"/>
            <a:r>
              <a:rPr lang="en-US" dirty="0" smtClean="0"/>
              <a:t>Facts are proved by Clear and Convincing Evidence</a:t>
            </a:r>
          </a:p>
          <a:p>
            <a:pPr lvl="2"/>
            <a:r>
              <a:rPr lang="en-US" dirty="0" smtClean="0"/>
              <a:t>TCA 37-1-129(c); </a:t>
            </a:r>
          </a:p>
          <a:p>
            <a:pPr marL="457200" lvl="1" indent="0">
              <a:buNone/>
            </a:pPr>
            <a:r>
              <a:rPr lang="en-US" dirty="0" smtClean="0"/>
              <a:t>AND</a:t>
            </a:r>
          </a:p>
          <a:p>
            <a:pPr lvl="1"/>
            <a:r>
              <a:rPr lang="en-US" dirty="0" smtClean="0"/>
              <a:t>Such facts constitute Dependency and Neglect under the law:</a:t>
            </a:r>
          </a:p>
          <a:p>
            <a:pPr lvl="2"/>
            <a:r>
              <a:rPr lang="en-US" dirty="0" smtClean="0"/>
              <a:t>TCA 37-1-102(b)(12).</a:t>
            </a:r>
          </a:p>
          <a:p>
            <a:pPr marL="457200" lvl="1" indent="0">
              <a:buNone/>
            </a:pPr>
            <a:endParaRPr lang="en-US" dirty="0" smtClean="0"/>
          </a:p>
          <a:p>
            <a:pPr marL="457200" lvl="1" indent="0">
              <a:buNone/>
            </a:pPr>
            <a:r>
              <a:rPr lang="en-US" b="1" dirty="0" smtClean="0"/>
              <a:t>RULES OF EVIDENCE APPLY</a:t>
            </a:r>
          </a:p>
        </p:txBody>
      </p:sp>
    </p:spTree>
    <p:extLst>
      <p:ext uri="{BB962C8B-B14F-4D97-AF65-F5344CB8AC3E}">
        <p14:creationId xmlns:p14="http://schemas.microsoft.com/office/powerpoint/2010/main" val="31809796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ELEMENTS OF </a:t>
            </a:r>
            <a:r>
              <a:rPr lang="en-US" dirty="0"/>
              <a:t/>
            </a:r>
            <a:br>
              <a:rPr lang="en-US" dirty="0"/>
            </a:br>
            <a:r>
              <a:rPr lang="en-US" dirty="0"/>
              <a:t>A DEPENDENCY AND NEGLECT CASE</a:t>
            </a:r>
          </a:p>
        </p:txBody>
      </p:sp>
      <p:sp>
        <p:nvSpPr>
          <p:cNvPr id="8" name="Content Placeholder 7"/>
          <p:cNvSpPr>
            <a:spLocks noGrp="1"/>
          </p:cNvSpPr>
          <p:nvPr>
            <p:ph idx="1"/>
          </p:nvPr>
        </p:nvSpPr>
        <p:spPr/>
        <p:txBody>
          <a:bodyPr>
            <a:normAutofit/>
          </a:bodyPr>
          <a:lstStyle/>
          <a:p>
            <a:pPr marL="971550" lvl="1" indent="-514350">
              <a:buFont typeface="+mj-lt"/>
              <a:buAutoNum type="alphaUcPeriod"/>
            </a:pPr>
            <a:endParaRPr lang="en-US" dirty="0"/>
          </a:p>
          <a:p>
            <a:pPr marL="971550" lvl="1" indent="-514350">
              <a:buFont typeface="+mj-lt"/>
              <a:buAutoNum type="alphaUcPeriod"/>
            </a:pPr>
            <a:r>
              <a:rPr lang="en-US" dirty="0"/>
              <a:t>Dependency and Neglect (D&amp;N) Petition</a:t>
            </a:r>
          </a:p>
          <a:p>
            <a:pPr marL="971550" lvl="1" indent="-514350">
              <a:buFont typeface="+mj-lt"/>
              <a:buAutoNum type="alphaUcPeriod"/>
            </a:pPr>
            <a:r>
              <a:rPr lang="en-US" i="1" dirty="0"/>
              <a:t>Ex Parte </a:t>
            </a:r>
            <a:r>
              <a:rPr lang="en-US" dirty="0"/>
              <a:t>Relief, if appropriate</a:t>
            </a:r>
          </a:p>
          <a:p>
            <a:pPr marL="1371600" lvl="2" indent="-514350"/>
            <a:r>
              <a:rPr lang="en-US" dirty="0"/>
              <a:t>Preliminary Hearing</a:t>
            </a:r>
          </a:p>
          <a:p>
            <a:pPr marL="971550" lvl="1" indent="-514350">
              <a:buFont typeface="+mj-lt"/>
              <a:buAutoNum type="alphaUcPeriod"/>
            </a:pPr>
            <a:r>
              <a:rPr lang="en-US" dirty="0"/>
              <a:t>Adjudication Hearing – Finding of Neglect</a:t>
            </a:r>
          </a:p>
          <a:p>
            <a:pPr marL="971550" lvl="1" indent="-514350">
              <a:buFont typeface="+mj-lt"/>
              <a:buAutoNum type="alphaUcPeriod"/>
            </a:pPr>
            <a:r>
              <a:rPr lang="en-US" b="1" dirty="0"/>
              <a:t>Disposition Hearing(s)</a:t>
            </a:r>
          </a:p>
          <a:p>
            <a:pPr marL="1371600" lvl="2" indent="-514350"/>
            <a:r>
              <a:rPr lang="en-US" b="1" dirty="0"/>
              <a:t>Custody, restraining order, etc.</a:t>
            </a:r>
          </a:p>
          <a:p>
            <a:pPr marL="1371600" lvl="2" indent="-514350"/>
            <a:r>
              <a:rPr lang="en-US" b="1" dirty="0"/>
              <a:t>PLUS in SIJS cases the specific findings</a:t>
            </a:r>
          </a:p>
          <a:p>
            <a:pPr marL="0" indent="0">
              <a:buNone/>
            </a:pPr>
            <a:endParaRPr lang="en-US" dirty="0"/>
          </a:p>
          <a:p>
            <a:endParaRPr lang="en-US" dirty="0"/>
          </a:p>
        </p:txBody>
      </p:sp>
    </p:spTree>
    <p:extLst>
      <p:ext uri="{BB962C8B-B14F-4D97-AF65-F5344CB8AC3E}">
        <p14:creationId xmlns:p14="http://schemas.microsoft.com/office/powerpoint/2010/main" val="36531108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DISPOSITION HEARING</a:t>
            </a:r>
            <a:endParaRPr lang="en-US" dirty="0"/>
          </a:p>
        </p:txBody>
      </p:sp>
      <p:sp>
        <p:nvSpPr>
          <p:cNvPr id="7" name="Text Placeholder 6"/>
          <p:cNvSpPr>
            <a:spLocks noGrp="1"/>
          </p:cNvSpPr>
          <p:nvPr>
            <p:ph type="body" idx="1"/>
          </p:nvPr>
        </p:nvSpPr>
        <p:spPr/>
        <p:txBody>
          <a:bodyPr/>
          <a:lstStyle/>
          <a:p>
            <a:r>
              <a:rPr lang="en-US" dirty="0" smtClean="0"/>
              <a:t>TIMING	</a:t>
            </a:r>
            <a:endParaRPr lang="en-US" dirty="0"/>
          </a:p>
        </p:txBody>
      </p:sp>
      <p:sp>
        <p:nvSpPr>
          <p:cNvPr id="8" name="Content Placeholder 7"/>
          <p:cNvSpPr>
            <a:spLocks noGrp="1"/>
          </p:cNvSpPr>
          <p:nvPr>
            <p:ph sz="half" idx="2"/>
          </p:nvPr>
        </p:nvSpPr>
        <p:spPr/>
        <p:txBody>
          <a:bodyPr/>
          <a:lstStyle/>
          <a:p>
            <a:r>
              <a:rPr lang="en-US" dirty="0" smtClean="0"/>
              <a:t>Tenn. R. Juv. Pro. 18</a:t>
            </a:r>
          </a:p>
          <a:p>
            <a:pPr lvl="1"/>
            <a:r>
              <a:rPr lang="en-US" dirty="0" smtClean="0"/>
              <a:t>Hearing within 15 days if DCS custody;</a:t>
            </a:r>
          </a:p>
          <a:p>
            <a:pPr lvl="1"/>
            <a:r>
              <a:rPr lang="en-US" dirty="0" smtClean="0"/>
              <a:t>Hearing within 90 days in other cases;</a:t>
            </a:r>
          </a:p>
          <a:p>
            <a:pPr lvl="1"/>
            <a:r>
              <a:rPr lang="en-US" dirty="0" smtClean="0"/>
              <a:t>Extensions made for good cause shown;</a:t>
            </a:r>
            <a:endParaRPr lang="en-US" dirty="0"/>
          </a:p>
        </p:txBody>
      </p:sp>
      <p:sp>
        <p:nvSpPr>
          <p:cNvPr id="9" name="Text Placeholder 8"/>
          <p:cNvSpPr>
            <a:spLocks noGrp="1"/>
          </p:cNvSpPr>
          <p:nvPr>
            <p:ph type="body" sz="quarter" idx="3"/>
          </p:nvPr>
        </p:nvSpPr>
        <p:spPr/>
        <p:txBody>
          <a:bodyPr/>
          <a:lstStyle/>
          <a:p>
            <a:r>
              <a:rPr lang="en-US" dirty="0" smtClean="0"/>
              <a:t>CONSIDERATIONS	</a:t>
            </a:r>
            <a:endParaRPr lang="en-US" dirty="0"/>
          </a:p>
        </p:txBody>
      </p:sp>
      <p:sp>
        <p:nvSpPr>
          <p:cNvPr id="10" name="Content Placeholder 9"/>
          <p:cNvSpPr>
            <a:spLocks noGrp="1"/>
          </p:cNvSpPr>
          <p:nvPr>
            <p:ph sz="quarter" idx="4"/>
          </p:nvPr>
        </p:nvSpPr>
        <p:spPr/>
        <p:txBody>
          <a:bodyPr/>
          <a:lstStyle/>
          <a:p>
            <a:r>
              <a:rPr lang="en-US" dirty="0" smtClean="0"/>
              <a:t>TCA 37-1-130(a)</a:t>
            </a:r>
          </a:p>
          <a:p>
            <a:pPr lvl="1"/>
            <a:r>
              <a:rPr lang="en-US" dirty="0" smtClean="0"/>
              <a:t>What will protect the physical, mental and moral welfare of the child?</a:t>
            </a:r>
          </a:p>
          <a:p>
            <a:pPr lvl="1"/>
            <a:r>
              <a:rPr lang="en-US" dirty="0" smtClean="0"/>
              <a:t>Written reports admissible even if they are not admissible at Adjudication TCA 37-1-129(d).</a:t>
            </a:r>
            <a:endParaRPr lang="en-US" dirty="0"/>
          </a:p>
        </p:txBody>
      </p:sp>
    </p:spTree>
    <p:extLst>
      <p:ext uri="{BB962C8B-B14F-4D97-AF65-F5344CB8AC3E}">
        <p14:creationId xmlns:p14="http://schemas.microsoft.com/office/powerpoint/2010/main" val="45090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state courts</a:t>
            </a:r>
            <a:endParaRPr lang="en-US" dirty="0"/>
          </a:p>
        </p:txBody>
      </p:sp>
      <p:sp>
        <p:nvSpPr>
          <p:cNvPr id="3" name="Content Placeholder 2"/>
          <p:cNvSpPr>
            <a:spLocks noGrp="1"/>
          </p:cNvSpPr>
          <p:nvPr>
            <p:ph idx="1"/>
          </p:nvPr>
        </p:nvSpPr>
        <p:spPr/>
        <p:txBody>
          <a:bodyPr/>
          <a:lstStyle/>
          <a:p>
            <a:r>
              <a:rPr lang="en-US" dirty="0"/>
              <a:t>All </a:t>
            </a:r>
            <a:r>
              <a:rPr lang="en-US" b="1" dirty="0"/>
              <a:t>permanent </a:t>
            </a:r>
            <a:r>
              <a:rPr lang="en-US" b="1" dirty="0" smtClean="0"/>
              <a:t>legal </a:t>
            </a:r>
            <a:r>
              <a:rPr lang="en-US" dirty="0"/>
              <a:t>or </a:t>
            </a:r>
            <a:r>
              <a:rPr lang="en-US" b="1" dirty="0"/>
              <a:t>undocumented </a:t>
            </a:r>
            <a:r>
              <a:rPr lang="en-US" b="1" dirty="0" smtClean="0"/>
              <a:t>immigrants</a:t>
            </a:r>
            <a:r>
              <a:rPr lang="en-US" dirty="0" smtClean="0"/>
              <a:t> </a:t>
            </a:r>
            <a:r>
              <a:rPr lang="en-US" dirty="0"/>
              <a:t>within the jurisdiction of the United States have the same rights in every state and territory </a:t>
            </a:r>
            <a:r>
              <a:rPr lang="en-US" b="1" dirty="0"/>
              <a:t>to sue, be parties, give evidence, and have the full and equal benefit </a:t>
            </a:r>
            <a:r>
              <a:rPr lang="en-US" dirty="0"/>
              <a:t>of all state </a:t>
            </a:r>
            <a:r>
              <a:rPr lang="en-US" dirty="0" smtClean="0"/>
              <a:t>and federal laws</a:t>
            </a:r>
          </a:p>
          <a:p>
            <a:pPr lvl="1"/>
            <a:r>
              <a:rPr lang="en-US" dirty="0"/>
              <a:t>Graham v. Richardson, 403 U.S. 365 (1971) </a:t>
            </a:r>
            <a:endParaRPr lang="en-US" dirty="0" smtClean="0"/>
          </a:p>
          <a:p>
            <a:pPr lvl="1"/>
            <a:r>
              <a:rPr lang="en-US" dirty="0"/>
              <a:t>Martinez v. Fox Valley Bus Lines, 17 F. Supp. 576 (N.D. Ill. 1936) </a:t>
            </a:r>
            <a:endParaRPr lang="en-US" dirty="0" smtClean="0"/>
          </a:p>
          <a:p>
            <a:r>
              <a:rPr lang="en-US" dirty="0"/>
              <a:t>F</a:t>
            </a:r>
            <a:r>
              <a:rPr lang="en-US" dirty="0" smtClean="0"/>
              <a:t>undamental </a:t>
            </a:r>
            <a:r>
              <a:rPr lang="en-US" dirty="0"/>
              <a:t>right to due process and equal protection </a:t>
            </a:r>
            <a:r>
              <a:rPr lang="en-US" dirty="0" smtClean="0"/>
              <a:t>under U.S. Constitution</a:t>
            </a:r>
          </a:p>
        </p:txBody>
      </p:sp>
    </p:spTree>
    <p:extLst>
      <p:ext uri="{BB962C8B-B14F-4D97-AF65-F5344CB8AC3E}">
        <p14:creationId xmlns:p14="http://schemas.microsoft.com/office/powerpoint/2010/main" val="831950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DISPOSITION HEARING:</a:t>
            </a:r>
            <a:br>
              <a:rPr lang="en-US" dirty="0" smtClean="0"/>
            </a:br>
            <a:r>
              <a:rPr lang="en-US" dirty="0" smtClean="0"/>
              <a:t>ORDERS</a:t>
            </a:r>
            <a:endParaRPr lang="en-US" dirty="0"/>
          </a:p>
        </p:txBody>
      </p:sp>
      <p:sp>
        <p:nvSpPr>
          <p:cNvPr id="8" name="Content Placeholder 7"/>
          <p:cNvSpPr>
            <a:spLocks noGrp="1"/>
          </p:cNvSpPr>
          <p:nvPr>
            <p:ph idx="1"/>
          </p:nvPr>
        </p:nvSpPr>
        <p:spPr/>
        <p:txBody>
          <a:bodyPr>
            <a:normAutofit/>
          </a:bodyPr>
          <a:lstStyle/>
          <a:p>
            <a:pPr marL="0" indent="0">
              <a:buNone/>
            </a:pPr>
            <a:r>
              <a:rPr lang="en-US" b="1" dirty="0" smtClean="0"/>
              <a:t>TCA 37-1-130(A)(1) AND (2): </a:t>
            </a:r>
          </a:p>
          <a:p>
            <a:pPr marL="0" indent="0">
              <a:buNone/>
            </a:pPr>
            <a:r>
              <a:rPr lang="en-US" b="1" dirty="0" smtClean="0"/>
              <a:t>	POTENTIAL DISPOSITION ORDERS</a:t>
            </a:r>
          </a:p>
          <a:p>
            <a:r>
              <a:rPr lang="en-US" dirty="0" smtClean="0"/>
              <a:t>Custody to person, persons or agency (DCS); </a:t>
            </a:r>
          </a:p>
          <a:p>
            <a:r>
              <a:rPr lang="en-US" dirty="0" smtClean="0"/>
              <a:t>Permanent Guardianship (Review 37-1-801-807);</a:t>
            </a:r>
          </a:p>
          <a:p>
            <a:r>
              <a:rPr lang="en-US" dirty="0" smtClean="0"/>
              <a:t>Protective Supervision (defined at 37-1-102(b)(19));</a:t>
            </a:r>
          </a:p>
          <a:p>
            <a:r>
              <a:rPr lang="en-US" dirty="0" smtClean="0"/>
              <a:t>Restraining Order Until Child is Eighteen 37</a:t>
            </a:r>
            <a:r>
              <a:rPr lang="en-US" dirty="0"/>
              <a:t>-1-152(b);</a:t>
            </a:r>
          </a:p>
          <a:p>
            <a:r>
              <a:rPr lang="en-US" dirty="0" smtClean="0"/>
              <a:t>Order to Control Conduct: 37</a:t>
            </a:r>
            <a:r>
              <a:rPr lang="en-US" dirty="0"/>
              <a:t>-1-152(b);</a:t>
            </a:r>
          </a:p>
          <a:p>
            <a:r>
              <a:rPr lang="en-US" dirty="0" smtClean="0"/>
              <a:t>No Contact Orders: 37</a:t>
            </a:r>
            <a:r>
              <a:rPr lang="en-US" dirty="0"/>
              <a:t>-1-</a:t>
            </a:r>
            <a:r>
              <a:rPr lang="en-US" dirty="0" smtClean="0"/>
              <a:t>152(c) (DCS only);</a:t>
            </a:r>
            <a:endParaRPr lang="en-US" dirty="0"/>
          </a:p>
        </p:txBody>
      </p:sp>
    </p:spTree>
    <p:extLst>
      <p:ext uri="{BB962C8B-B14F-4D97-AF65-F5344CB8AC3E}">
        <p14:creationId xmlns:p14="http://schemas.microsoft.com/office/powerpoint/2010/main" val="31496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DISPOSITION HEARING:</a:t>
            </a:r>
            <a:br>
              <a:rPr lang="en-US" dirty="0" smtClean="0"/>
            </a:br>
            <a:r>
              <a:rPr lang="en-US" dirty="0" smtClean="0"/>
              <a:t>SIJS FINDINGS	</a:t>
            </a:r>
            <a:endParaRPr lang="en-US" dirty="0"/>
          </a:p>
        </p:txBody>
      </p:sp>
      <p:sp>
        <p:nvSpPr>
          <p:cNvPr id="3" name="Content Placeholder 2"/>
          <p:cNvSpPr>
            <a:spLocks noGrp="1"/>
          </p:cNvSpPr>
          <p:nvPr>
            <p:ph idx="1"/>
          </p:nvPr>
        </p:nvSpPr>
        <p:spPr/>
        <p:txBody>
          <a:bodyPr/>
          <a:lstStyle/>
          <a:p>
            <a:r>
              <a:rPr lang="en-US" dirty="0" smtClean="0"/>
              <a:t>These are requested in Prayer for Relief and ordered upon Disposition;</a:t>
            </a:r>
          </a:p>
        </p:txBody>
      </p:sp>
    </p:spTree>
    <p:extLst>
      <p:ext uri="{BB962C8B-B14F-4D97-AF65-F5344CB8AC3E}">
        <p14:creationId xmlns:p14="http://schemas.microsoft.com/office/powerpoint/2010/main" val="10436599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JUVENILE COURT SIJS PETITIONS</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r>
              <a:rPr lang="en-US" dirty="0" smtClean="0"/>
              <a:t>Primary request is not for a SIJS finding;</a:t>
            </a:r>
          </a:p>
          <a:p>
            <a:r>
              <a:rPr lang="en-US" dirty="0" smtClean="0"/>
              <a:t>Disposition should fit case;</a:t>
            </a:r>
          </a:p>
          <a:p>
            <a:r>
              <a:rPr lang="en-US" dirty="0" smtClean="0"/>
              <a:t>Plead the facts of Dependency and Neglect to get the resulting disposition;</a:t>
            </a:r>
          </a:p>
          <a:p>
            <a:r>
              <a:rPr lang="en-US" dirty="0" smtClean="0"/>
              <a:t>SIJS findings are secondary to D&amp;N;</a:t>
            </a:r>
            <a:endParaRPr lang="en-US" dirty="0"/>
          </a:p>
        </p:txBody>
      </p:sp>
    </p:spTree>
    <p:extLst>
      <p:ext uri="{BB962C8B-B14F-4D97-AF65-F5344CB8AC3E}">
        <p14:creationId xmlns:p14="http://schemas.microsoft.com/office/powerpoint/2010/main" val="2823663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Process and Equal Protection</a:t>
            </a:r>
            <a:endParaRPr lang="en-US" dirty="0"/>
          </a:p>
        </p:txBody>
      </p:sp>
      <p:sp>
        <p:nvSpPr>
          <p:cNvPr id="3" name="Content Placeholder 2"/>
          <p:cNvSpPr>
            <a:spLocks noGrp="1"/>
          </p:cNvSpPr>
          <p:nvPr>
            <p:ph idx="1"/>
          </p:nvPr>
        </p:nvSpPr>
        <p:spPr/>
        <p:txBody>
          <a:bodyPr>
            <a:normAutofit/>
          </a:bodyPr>
          <a:lstStyle/>
          <a:p>
            <a:r>
              <a:rPr lang="en-US" sz="2400" dirty="0"/>
              <a:t>I</a:t>
            </a:r>
            <a:r>
              <a:rPr lang="en-US" sz="2400" dirty="0" smtClean="0"/>
              <a:t>ndividuals </a:t>
            </a:r>
            <a:r>
              <a:rPr lang="en-US" sz="2400" dirty="0"/>
              <a:t>are entitled to the protections of the Due Process and Equal Protection </a:t>
            </a:r>
            <a:r>
              <a:rPr lang="en-US" sz="2400" dirty="0" smtClean="0"/>
              <a:t>Clauses regardless of immigration status</a:t>
            </a:r>
          </a:p>
          <a:p>
            <a:r>
              <a:rPr lang="en-US" sz="2400" dirty="0"/>
              <a:t>I</a:t>
            </a:r>
            <a:r>
              <a:rPr lang="en-US" sz="2400" dirty="0" smtClean="0"/>
              <a:t>mmigrants </a:t>
            </a:r>
            <a:r>
              <a:rPr lang="en-US" sz="2400" dirty="0"/>
              <a:t>whose presence in this country is unlawful are still recognized as “persons” in the ordinary sense of the term, thus, guaranteeing them the Fifth and Fourteenth Amendment rights to due process of the </a:t>
            </a:r>
            <a:r>
              <a:rPr lang="en-US" sz="2400" dirty="0" smtClean="0"/>
              <a:t>law</a:t>
            </a:r>
          </a:p>
          <a:p>
            <a:r>
              <a:rPr lang="en-US" sz="2400" i="1" dirty="0"/>
              <a:t>Plyer v. Doe</a:t>
            </a:r>
            <a:r>
              <a:rPr lang="en-US" sz="2400" dirty="0"/>
              <a:t>, 457 U.S. 202 (1982) </a:t>
            </a:r>
          </a:p>
        </p:txBody>
      </p:sp>
    </p:spTree>
    <p:extLst>
      <p:ext uri="{BB962C8B-B14F-4D97-AF65-F5344CB8AC3E}">
        <p14:creationId xmlns:p14="http://schemas.microsoft.com/office/powerpoint/2010/main" val="2631389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Juvenile Court under 8 CFR §</a:t>
            </a:r>
            <a:r>
              <a:rPr lang="en-US" dirty="0"/>
              <a:t>	</a:t>
            </a:r>
            <a:r>
              <a:rPr lang="en-US" dirty="0" smtClean="0"/>
              <a:t>204.11(a)</a:t>
            </a:r>
            <a:endParaRPr lang="en-US" dirty="0"/>
          </a:p>
        </p:txBody>
      </p:sp>
      <p:sp>
        <p:nvSpPr>
          <p:cNvPr id="3" name="Content Placeholder 2"/>
          <p:cNvSpPr>
            <a:spLocks noGrp="1"/>
          </p:cNvSpPr>
          <p:nvPr>
            <p:ph idx="1"/>
          </p:nvPr>
        </p:nvSpPr>
        <p:spPr/>
        <p:txBody>
          <a:bodyPr>
            <a:normAutofit/>
          </a:bodyPr>
          <a:lstStyle/>
          <a:p>
            <a:r>
              <a:rPr lang="en-US" dirty="0" smtClean="0"/>
              <a:t>Courts located in the United States</a:t>
            </a:r>
          </a:p>
          <a:p>
            <a:r>
              <a:rPr lang="en-US" dirty="0" smtClean="0"/>
              <a:t>Have jurisdiction to make judicial determinations in the custody and care of juveniles</a:t>
            </a:r>
          </a:p>
          <a:p>
            <a:r>
              <a:rPr lang="en-US" dirty="0" smtClean="0"/>
              <a:t>Look to the function of the court not the name</a:t>
            </a:r>
          </a:p>
          <a:p>
            <a:r>
              <a:rPr lang="en-US" dirty="0" smtClean="0"/>
              <a:t>Includes courts that handle:</a:t>
            </a:r>
          </a:p>
          <a:p>
            <a:pPr lvl="1"/>
            <a:r>
              <a:rPr lang="en-US" dirty="0" smtClean="0"/>
              <a:t>Dependency cases</a:t>
            </a:r>
          </a:p>
          <a:p>
            <a:pPr lvl="1"/>
            <a:r>
              <a:rPr lang="en-US" dirty="0" smtClean="0"/>
              <a:t>Guardianship cases</a:t>
            </a:r>
          </a:p>
          <a:p>
            <a:pPr lvl="1"/>
            <a:r>
              <a:rPr lang="en-US" dirty="0" smtClean="0"/>
              <a:t>Delinquency case</a:t>
            </a:r>
          </a:p>
          <a:p>
            <a:pPr lvl="1"/>
            <a:r>
              <a:rPr lang="en-US" dirty="0" smtClean="0"/>
              <a:t>Adoption cases</a:t>
            </a:r>
          </a:p>
          <a:p>
            <a:pPr lvl="1"/>
            <a:r>
              <a:rPr lang="en-US" dirty="0" smtClean="0"/>
              <a:t>Custody/Child Support cases</a:t>
            </a:r>
          </a:p>
        </p:txBody>
      </p:sp>
    </p:spTree>
    <p:extLst>
      <p:ext uri="{BB962C8B-B14F-4D97-AF65-F5344CB8AC3E}">
        <p14:creationId xmlns:p14="http://schemas.microsoft.com/office/powerpoint/2010/main" val="3595601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Juvenile Courts in Tennessee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sz="2800" dirty="0"/>
              <a:t>“Provide for the care, protection, and wholesome moral, mental and physical development of children coming within its provisions”</a:t>
            </a:r>
          </a:p>
          <a:p>
            <a:pPr marL="0" indent="0">
              <a:buNone/>
            </a:pPr>
            <a:r>
              <a:rPr lang="en-US" sz="2800" dirty="0"/>
              <a:t>AND</a:t>
            </a:r>
          </a:p>
          <a:p>
            <a:pPr marL="0" indent="0">
              <a:buNone/>
            </a:pPr>
            <a:r>
              <a:rPr lang="en-US" sz="2800" dirty="0"/>
              <a:t>“Achieve the foregoing purposes in a family environment whenever possible, separating the child from such child’s parents only when necessary for such child’s welfare or in the interest of public safety”</a:t>
            </a:r>
          </a:p>
          <a:p>
            <a:pPr marL="0" indent="0">
              <a:buNone/>
            </a:pPr>
            <a:r>
              <a:rPr lang="en-US" sz="2800" dirty="0"/>
              <a:t>TCA 37-1-101(a)(1) and (3)</a:t>
            </a:r>
          </a:p>
        </p:txBody>
      </p:sp>
    </p:spTree>
    <p:extLst>
      <p:ext uri="{BB962C8B-B14F-4D97-AF65-F5344CB8AC3E}">
        <p14:creationId xmlns:p14="http://schemas.microsoft.com/office/powerpoint/2010/main" val="3494798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Abuse </a:t>
            </a:r>
            <a:br>
              <a:rPr lang="en-US" dirty="0" smtClean="0"/>
            </a:br>
            <a:r>
              <a:rPr lang="en-US" sz="3600" dirty="0" smtClean="0"/>
              <a:t>T.C.A. § 37-1-102(b)(1)</a:t>
            </a:r>
            <a:endParaRPr lang="en-US" sz="3600" dirty="0"/>
          </a:p>
        </p:txBody>
      </p:sp>
      <p:sp>
        <p:nvSpPr>
          <p:cNvPr id="3" name="Content Placeholder 2"/>
          <p:cNvSpPr>
            <a:spLocks noGrp="1"/>
          </p:cNvSpPr>
          <p:nvPr>
            <p:ph idx="1"/>
          </p:nvPr>
        </p:nvSpPr>
        <p:spPr>
          <a:xfrm>
            <a:off x="828436" y="1853248"/>
            <a:ext cx="6711654" cy="4195481"/>
          </a:xfrm>
        </p:spPr>
        <p:txBody>
          <a:bodyPr>
            <a:normAutofit/>
          </a:bodyPr>
          <a:lstStyle/>
          <a:p>
            <a:pPr>
              <a:spcBef>
                <a:spcPts val="600"/>
              </a:spcBef>
              <a:spcAft>
                <a:spcPts val="1200"/>
              </a:spcAft>
            </a:pPr>
            <a:r>
              <a:rPr lang="en-US" sz="2400" dirty="0" smtClean="0"/>
              <a:t>Person under 18</a:t>
            </a:r>
          </a:p>
          <a:p>
            <a:pPr>
              <a:spcBef>
                <a:spcPts val="600"/>
              </a:spcBef>
              <a:spcAft>
                <a:spcPts val="1200"/>
              </a:spcAft>
            </a:pPr>
            <a:r>
              <a:rPr lang="en-US" sz="2400" dirty="0" smtClean="0"/>
              <a:t>Suffering </a:t>
            </a:r>
            <a:r>
              <a:rPr lang="en-US" sz="2400" dirty="0"/>
              <a:t>from, has sustained, or may be in immediate danger of suffering from or sustaining a wound, injury, disability or physical or mental condition </a:t>
            </a:r>
            <a:endParaRPr lang="en-US" sz="2400" dirty="0" smtClean="0"/>
          </a:p>
          <a:p>
            <a:pPr>
              <a:spcBef>
                <a:spcPts val="600"/>
              </a:spcBef>
              <a:spcAft>
                <a:spcPts val="1200"/>
              </a:spcAft>
            </a:pPr>
            <a:r>
              <a:rPr lang="en-US" sz="2400" dirty="0" smtClean="0"/>
              <a:t>Caused </a:t>
            </a:r>
            <a:r>
              <a:rPr lang="en-US" sz="2400" dirty="0"/>
              <a:t>by brutality, neglect or other actions or inactions of a parent, relative, guardian or caretaker</a:t>
            </a:r>
          </a:p>
        </p:txBody>
      </p:sp>
    </p:spTree>
    <p:extLst>
      <p:ext uri="{BB962C8B-B14F-4D97-AF65-F5344CB8AC3E}">
        <p14:creationId xmlns:p14="http://schemas.microsoft.com/office/powerpoint/2010/main" val="783596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Dependent and neglected </a:t>
            </a:r>
            <a:r>
              <a:rPr lang="en-US" sz="3600" dirty="0" smtClean="0"/>
              <a:t>child </a:t>
            </a:r>
            <a:r>
              <a:rPr lang="en-US" dirty="0"/>
              <a:t> </a:t>
            </a:r>
            <a:r>
              <a:rPr lang="en-US" dirty="0" smtClean="0"/>
              <a:t>- </a:t>
            </a:r>
            <a:r>
              <a:rPr lang="en-US" sz="2800" dirty="0" smtClean="0"/>
              <a:t>T.C.A</a:t>
            </a:r>
            <a:r>
              <a:rPr lang="en-US" sz="2800" dirty="0"/>
              <a:t>. § 37-1-102(b)(</a:t>
            </a:r>
            <a:r>
              <a:rPr lang="en-US" sz="2800" dirty="0" smtClean="0"/>
              <a:t>12)</a:t>
            </a:r>
            <a:endParaRPr lang="en-US" sz="28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 </a:t>
            </a:r>
            <a:r>
              <a:rPr lang="en-US" dirty="0" smtClean="0"/>
              <a:t>Without </a:t>
            </a:r>
            <a:r>
              <a:rPr lang="en-US" dirty="0"/>
              <a:t>a parent, guardian or legal custodian;</a:t>
            </a:r>
            <a:br>
              <a:rPr lang="en-US" dirty="0"/>
            </a:br>
            <a:r>
              <a:rPr lang="en-US" dirty="0"/>
              <a:t/>
            </a:r>
            <a:br>
              <a:rPr lang="en-US" dirty="0"/>
            </a:br>
            <a:r>
              <a:rPr lang="en-US" b="1" dirty="0" smtClean="0"/>
              <a:t>(B)</a:t>
            </a:r>
            <a:r>
              <a:rPr lang="en-US" b="1" dirty="0"/>
              <a:t> </a:t>
            </a:r>
            <a:r>
              <a:rPr lang="en-US" dirty="0" smtClean="0"/>
              <a:t>Parent</a:t>
            </a:r>
            <a:r>
              <a:rPr lang="en-US" dirty="0"/>
              <a:t>, guardian or person with whom the child lives, </a:t>
            </a:r>
            <a:r>
              <a:rPr lang="en-US" dirty="0" smtClean="0"/>
              <a:t>by reason of cruelty, mental incapacity, immorality or depravity is </a:t>
            </a:r>
            <a:r>
              <a:rPr lang="en-US" dirty="0"/>
              <a:t>unfit to properly care for such child;</a:t>
            </a:r>
            <a:br>
              <a:rPr lang="en-US" dirty="0"/>
            </a:br>
            <a:r>
              <a:rPr lang="en-US" dirty="0"/>
              <a:t/>
            </a:r>
            <a:br>
              <a:rPr lang="en-US" dirty="0"/>
            </a:br>
            <a:r>
              <a:rPr lang="en-US" b="1" dirty="0" smtClean="0"/>
              <a:t>(C) </a:t>
            </a:r>
            <a:r>
              <a:rPr lang="en-US" dirty="0" smtClean="0"/>
              <a:t>Under </a:t>
            </a:r>
            <a:r>
              <a:rPr lang="en-US" dirty="0"/>
              <a:t>unlawful or improper care, supervision, custody or restraint </a:t>
            </a:r>
            <a:r>
              <a:rPr lang="en-US" dirty="0" smtClean="0"/>
              <a:t>or </a:t>
            </a:r>
            <a:r>
              <a:rPr lang="en-US" dirty="0"/>
              <a:t>who is unlawfully kept out of school;</a:t>
            </a:r>
            <a:br>
              <a:rPr lang="en-US" dirty="0"/>
            </a:br>
            <a:r>
              <a:rPr lang="en-US" dirty="0"/>
              <a:t/>
            </a:r>
            <a:br>
              <a:rPr lang="en-US" dirty="0"/>
            </a:br>
            <a:r>
              <a:rPr lang="en-US" b="1" dirty="0" smtClean="0"/>
              <a:t>(D) </a:t>
            </a:r>
            <a:r>
              <a:rPr lang="en-US" dirty="0" smtClean="0"/>
              <a:t>Whose </a:t>
            </a:r>
            <a:r>
              <a:rPr lang="en-US" dirty="0"/>
              <a:t>parent, guardian or custodian neglects or refuses to provide necessary medical, surgical, institutional or hospital care for such child;</a:t>
            </a:r>
            <a:br>
              <a:rPr lang="en-US" dirty="0"/>
            </a:br>
            <a:r>
              <a:rPr lang="en-US" dirty="0"/>
              <a:t/>
            </a:r>
            <a:br>
              <a:rPr lang="en-US" dirty="0"/>
            </a:br>
            <a:r>
              <a:rPr lang="en-US" b="1" dirty="0" smtClean="0"/>
              <a:t>(E) </a:t>
            </a:r>
            <a:r>
              <a:rPr lang="en-US" dirty="0" smtClean="0"/>
              <a:t>Who</a:t>
            </a:r>
            <a:r>
              <a:rPr lang="en-US" dirty="0"/>
              <a:t>, because of lack of proper supervision, is found in any place the existence of which is in violation of law;</a:t>
            </a:r>
            <a:br>
              <a:rPr lang="en-US" dirty="0"/>
            </a:br>
            <a:r>
              <a:rPr lang="en-US" dirty="0"/>
              <a:t/>
            </a:r>
            <a:br>
              <a:rPr lang="en-US" dirty="0"/>
            </a:br>
            <a:r>
              <a:rPr lang="en-US" b="1" dirty="0" smtClean="0"/>
              <a:t>(F) </a:t>
            </a:r>
            <a:r>
              <a:rPr lang="en-US" dirty="0" smtClean="0"/>
              <a:t>Who </a:t>
            </a:r>
            <a:r>
              <a:rPr lang="en-US" dirty="0"/>
              <a:t>is in such condition of want or suffering or is under such improper guardianship or control as to injure or endanger the morals or health of such child or others;</a:t>
            </a:r>
            <a:br>
              <a:rPr lang="en-US" dirty="0"/>
            </a:br>
            <a:r>
              <a:rPr lang="en-US" dirty="0"/>
              <a:t/>
            </a:r>
            <a:br>
              <a:rPr lang="en-US" dirty="0"/>
            </a:br>
            <a:r>
              <a:rPr lang="en-US" dirty="0"/>
              <a:t>   </a:t>
            </a:r>
          </a:p>
        </p:txBody>
      </p:sp>
    </p:spTree>
    <p:extLst>
      <p:ext uri="{BB962C8B-B14F-4D97-AF65-F5344CB8AC3E}">
        <p14:creationId xmlns:p14="http://schemas.microsoft.com/office/powerpoint/2010/main" val="2158984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Dependent and neglected </a:t>
            </a:r>
            <a:r>
              <a:rPr lang="en-US" sz="3600" dirty="0" smtClean="0"/>
              <a:t>child </a:t>
            </a:r>
            <a:r>
              <a:rPr lang="en-US" dirty="0"/>
              <a:t> </a:t>
            </a:r>
            <a:r>
              <a:rPr lang="en-US" dirty="0" smtClean="0"/>
              <a:t>- </a:t>
            </a:r>
            <a:r>
              <a:rPr lang="en-US" sz="2800" dirty="0" smtClean="0"/>
              <a:t>T.C.A</a:t>
            </a:r>
            <a:r>
              <a:rPr lang="en-US" sz="2800" dirty="0"/>
              <a:t>. § 37-1-102(b)(</a:t>
            </a:r>
            <a:r>
              <a:rPr lang="en-US" sz="2800" dirty="0" smtClean="0"/>
              <a:t>12)</a:t>
            </a:r>
            <a:endParaRPr lang="en-US" sz="2800"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a:t>
            </a:r>
            <a:r>
              <a:rPr lang="en-US" b="1" dirty="0"/>
              <a:t>G)</a:t>
            </a:r>
            <a:r>
              <a:rPr lang="en-US" dirty="0"/>
              <a:t> Who is suffering from abuse or neglect;</a:t>
            </a:r>
            <a:br>
              <a:rPr lang="en-US" dirty="0"/>
            </a:br>
            <a:r>
              <a:rPr lang="en-US" dirty="0"/>
              <a:t/>
            </a:r>
            <a:br>
              <a:rPr lang="en-US" dirty="0"/>
            </a:br>
            <a:r>
              <a:rPr lang="en-US" b="1" dirty="0" smtClean="0"/>
              <a:t>(</a:t>
            </a:r>
            <a:r>
              <a:rPr lang="en-US" b="1" dirty="0"/>
              <a:t>H)</a:t>
            </a:r>
            <a:r>
              <a:rPr lang="en-US" dirty="0"/>
              <a:t> Who has been in the care and control of one (1) or more agency or person not related to such child by blood or marriage for a continuous period of six (6) months or longer in the absence of a power of attorney or court order, and such person or agency has not initiated judicial proceedings seeking either legal custody or adoption of the child;</a:t>
            </a:r>
            <a:br>
              <a:rPr lang="en-US" dirty="0"/>
            </a:br>
            <a:r>
              <a:rPr lang="en-US" dirty="0"/>
              <a:t/>
            </a:r>
            <a:br>
              <a:rPr lang="en-US" dirty="0"/>
            </a:br>
            <a:r>
              <a:rPr lang="en-US" b="1" dirty="0" smtClean="0"/>
              <a:t>(</a:t>
            </a:r>
            <a:r>
              <a:rPr lang="en-US" b="1" dirty="0"/>
              <a:t>I)</a:t>
            </a:r>
            <a:r>
              <a:rPr lang="en-US" dirty="0"/>
              <a:t> Who is or has been allowed, encouraged or permitted to engage in prostitution or obscene or pornographic photographing, filming, posing, or similar activity and whose parent, guardian or other custodian neglects or refuses to protect such child from further such activity; </a:t>
            </a:r>
            <a:r>
              <a:rPr lang="en-US" dirty="0" smtClean="0"/>
              <a:t>OR</a:t>
            </a:r>
            <a:r>
              <a:rPr lang="en-US" dirty="0"/>
              <a:t/>
            </a:r>
            <a:br>
              <a:rPr lang="en-US" dirty="0"/>
            </a:br>
            <a:r>
              <a:rPr lang="en-US" dirty="0"/>
              <a:t/>
            </a:r>
            <a:br>
              <a:rPr lang="en-US" dirty="0"/>
            </a:br>
            <a:r>
              <a:rPr lang="en-US" dirty="0"/>
              <a:t>    </a:t>
            </a:r>
          </a:p>
        </p:txBody>
      </p:sp>
    </p:spTree>
    <p:extLst>
      <p:ext uri="{BB962C8B-B14F-4D97-AF65-F5344CB8AC3E}">
        <p14:creationId xmlns:p14="http://schemas.microsoft.com/office/powerpoint/2010/main" val="26209398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1614</TotalTime>
  <Words>1629</Words>
  <Application>Microsoft Office PowerPoint</Application>
  <PresentationFormat>On-screen Show (4:3)</PresentationFormat>
  <Paragraphs>175</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Ion</vt:lpstr>
      <vt:lpstr>Intersection of SIJS in Tennessee courts</vt:lpstr>
      <vt:lpstr>Special Immigrant Juvenile Status Eligibility </vt:lpstr>
      <vt:lpstr>Access to state courts</vt:lpstr>
      <vt:lpstr>Due Process and Equal Protection</vt:lpstr>
      <vt:lpstr>Juvenile Court under 8 CFR § 204.11(a)</vt:lpstr>
      <vt:lpstr>Purpose of Juvenile Courts in Tennessee</vt:lpstr>
      <vt:lpstr>Abuse  T.C.A. § 37-1-102(b)(1)</vt:lpstr>
      <vt:lpstr>Dependent and neglected child  - T.C.A. § 37-1-102(b)(12)</vt:lpstr>
      <vt:lpstr>Dependent and neglected child  - T.C.A. § 37-1-102(b)(12)</vt:lpstr>
      <vt:lpstr>Dependent and neglected child  - T.C.A. § 37-1-102(b)(12)</vt:lpstr>
      <vt:lpstr>Abandonment</vt:lpstr>
      <vt:lpstr>TN – Juvenile Court Exclusive Original Jurisdiction</vt:lpstr>
      <vt:lpstr>TN – Juvenile Court Concurrent Jurisdiction with Probate Court </vt:lpstr>
      <vt:lpstr>TN – Juvenile Court Concurrent Jurisdiction with General Sessions </vt:lpstr>
      <vt:lpstr>TN – Juvenile Court Concurrent Jurisdiction with Circuit and Chancery Courts </vt:lpstr>
      <vt:lpstr>Temporary Emergency Jurisdiction</vt:lpstr>
      <vt:lpstr>UCCJEA  Jurisdiction</vt:lpstr>
      <vt:lpstr>Can one parent file a petition?</vt:lpstr>
      <vt:lpstr>Burdens of Proof</vt:lpstr>
      <vt:lpstr>Best Interest Standard  TCA §36-6-106 - Custody </vt:lpstr>
      <vt:lpstr>Best Interest Standard  TCA §36-6-106 - Custody </vt:lpstr>
      <vt:lpstr>Best Interest Standard  TCA §36-6-106 - Custody </vt:lpstr>
      <vt:lpstr>Best Interest Standard  TCA 36-1-113(i) - Termination </vt:lpstr>
      <vt:lpstr>Best Interest Standard  TCA 36-1-113(i) - Termination </vt:lpstr>
      <vt:lpstr>Factors under parental relocation TCA § 36-6-108 </vt:lpstr>
      <vt:lpstr>ELEMENTS OF  A DEPENDENCY AND NEGLECT CASE</vt:lpstr>
      <vt:lpstr>ADJUDICATION HEARING: FINDINGS </vt:lpstr>
      <vt:lpstr>ELEMENTS OF  A DEPENDENCY AND NEGLECT CASE</vt:lpstr>
      <vt:lpstr>DISPOSITION HEARING</vt:lpstr>
      <vt:lpstr>DISPOSITION HEARING: ORDERS</vt:lpstr>
      <vt:lpstr>DISPOSITION HEARING: SIJS FINDINGS </vt:lpstr>
      <vt:lpstr>JUVENILE COURT SIJS PETITIONS </vt:lpstr>
    </vt:vector>
  </TitlesOfParts>
  <Company>Attorney at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LAW FOR SIJS FINDINGS</dc:title>
  <dc:creator>Julia Spannaus</dc:creator>
  <cp:lastModifiedBy>Mary Rose Zingale</cp:lastModifiedBy>
  <cp:revision>98</cp:revision>
  <cp:lastPrinted>2014-10-12T16:18:28Z</cp:lastPrinted>
  <dcterms:created xsi:type="dcterms:W3CDTF">2014-10-10T13:40:38Z</dcterms:created>
  <dcterms:modified xsi:type="dcterms:W3CDTF">2015-02-18T20:56:20Z</dcterms:modified>
</cp:coreProperties>
</file>