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79" r:id="rId4"/>
    <p:sldId id="281" r:id="rId5"/>
    <p:sldId id="280" r:id="rId6"/>
    <p:sldId id="259" r:id="rId7"/>
    <p:sldId id="282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61" r:id="rId18"/>
    <p:sldId id="262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F1DF9-0E6E-4264-BB91-CF02CAE49BAC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Community Mediation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8EA41-1F23-432B-8AF1-729A3B2E0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1623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674DB-9AC1-4F62-917A-5E5FD9032D32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Community Mediation Center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0B092-0DBE-43AD-A8E2-3FF083B46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9814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0B092-0DBE-43AD-A8E2-3FF083B4656D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72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DC9C-84D8-413C-BADF-40A8FFD757B7}" type="datetime1">
              <a:rPr lang="en-US" smtClean="0"/>
              <a:t>9/27/2012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AA1A-7428-42F9-ADED-7E4D673D495F}" type="datetime1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5BDD-BA23-47CB-89A0-854A3017BD14}" type="datetime1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F2A7-3934-4768-A0F0-893BCAE7FC5F}" type="datetime1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8493-130E-4331-A930-E0816CE0D01D}" type="datetime1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68C8-F4BA-411E-949C-5E54F7A46122}" type="datetime1">
              <a:rPr lang="en-US" smtClean="0"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04F9-E0FE-4261-8982-B25C50BB87EF}" type="datetime1">
              <a:rPr lang="en-US" smtClean="0"/>
              <a:t>9/27/2012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0F84-905C-4F1C-A9AC-F502F03E52EF}" type="datetime1">
              <a:rPr lang="en-US" smtClean="0"/>
              <a:t>9/27/2012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3AD7-421C-437A-9FC6-84CE0BD2C609}" type="datetime1">
              <a:rPr lang="en-US" smtClean="0"/>
              <a:t>9/27/2012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E9D8-489F-474D-9145-07599A30FC7C}" type="datetime1">
              <a:rPr lang="en-US" smtClean="0"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C474-F8F4-4742-823C-2B6A38486A62}" type="datetime1">
              <a:rPr lang="en-US" smtClean="0"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502ECFD-594A-4AB6-8E07-9EEBDA59250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004B91-D800-48E4-812B-361015E275F9}" type="datetime1">
              <a:rPr lang="en-US" smtClean="0"/>
              <a:t>9/27/2012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02ECFD-594A-4AB6-8E07-9EEBDA59250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Purpose &amp; Benefits of Mediation Intake</a:t>
            </a:r>
            <a:br>
              <a:rPr lang="en-US" dirty="0" smtClean="0"/>
            </a:br>
            <a:r>
              <a:rPr lang="en-US" dirty="0" smtClean="0"/>
              <a:t>in Family Cases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Following the model of the </a:t>
            </a:r>
          </a:p>
          <a:p>
            <a:r>
              <a:rPr lang="en-US" dirty="0" smtClean="0"/>
              <a:t>Community Mediation Center</a:t>
            </a:r>
          </a:p>
          <a:p>
            <a:r>
              <a:rPr lang="en-US" dirty="0" smtClean="0"/>
              <a:t>Knoxville, Tennessee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667000"/>
            <a:ext cx="2440796" cy="18082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9331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Getting Information to Better Prepare for Mediation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the case comes from;</a:t>
            </a:r>
          </a:p>
          <a:p>
            <a:r>
              <a:rPr lang="en-US" dirty="0"/>
              <a:t>Current status quo;</a:t>
            </a:r>
          </a:p>
          <a:p>
            <a:r>
              <a:rPr lang="en-US" dirty="0"/>
              <a:t>Main issues, positions, concerns;</a:t>
            </a:r>
          </a:p>
          <a:p>
            <a:r>
              <a:rPr lang="en-US" dirty="0"/>
              <a:t>Contact (and alternate contact) information;</a:t>
            </a:r>
          </a:p>
          <a:p>
            <a:r>
              <a:rPr lang="en-US" dirty="0"/>
              <a:t>Power and communication dynamics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Advance information about these elements can help you identify common interests and develop strategies beforehand.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39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Making Mediation More Productive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sure participants can find the location;</a:t>
            </a:r>
          </a:p>
          <a:p>
            <a:r>
              <a:rPr lang="en-US" dirty="0"/>
              <a:t>Allow venting in advance;</a:t>
            </a:r>
          </a:p>
          <a:p>
            <a:r>
              <a:rPr lang="en-US" dirty="0"/>
              <a:t>Help clients organize their thoughts;</a:t>
            </a:r>
          </a:p>
          <a:p>
            <a:r>
              <a:rPr lang="en-US" dirty="0"/>
              <a:t>Help them to FOCUS on the tasks of mediation;</a:t>
            </a:r>
          </a:p>
          <a:p>
            <a:r>
              <a:rPr lang="en-US" dirty="0"/>
              <a:t>Provide worksheets, blank paperwork;</a:t>
            </a:r>
          </a:p>
          <a:p>
            <a:r>
              <a:rPr lang="en-US" dirty="0"/>
              <a:t>Identify homework tasks;</a:t>
            </a:r>
          </a:p>
          <a:p>
            <a:r>
              <a:rPr lang="en-US" dirty="0"/>
              <a:t>Identify areas where people need to seek legal advice;</a:t>
            </a:r>
          </a:p>
          <a:p>
            <a:r>
              <a:rPr lang="en-US" dirty="0"/>
              <a:t>Give them things to think about in the meantime.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69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Shifting Perspectives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moving from positions/concerns to interests/goals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Start transitioning from past to </a:t>
            </a:r>
            <a:r>
              <a:rPr lang="en-US" dirty="0" smtClean="0"/>
              <a:t>“future focus”.</a:t>
            </a:r>
            <a:endParaRPr lang="en-US" dirty="0"/>
          </a:p>
          <a:p>
            <a:r>
              <a:rPr lang="en-US" dirty="0"/>
              <a:t>Help clients find a hopeful mindset before the mediation session.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24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Trust Between Both Clients &amp; Mediator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 them that they will be heard and respected.</a:t>
            </a:r>
          </a:p>
          <a:p>
            <a:endParaRPr lang="en-US" dirty="0"/>
          </a:p>
          <a:p>
            <a:r>
              <a:rPr lang="en-US" dirty="0"/>
              <a:t>Demonstrate impartiality and confidentiality.</a:t>
            </a:r>
          </a:p>
          <a:p>
            <a:endParaRPr lang="en-US" dirty="0"/>
          </a:p>
          <a:p>
            <a:r>
              <a:rPr lang="en-US" dirty="0"/>
              <a:t>Reduce their anxiety about the mediation session by addressing concerns and answering questions.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49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Screening the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Relationship history;</a:t>
            </a:r>
          </a:p>
          <a:p>
            <a:r>
              <a:rPr lang="en-US" dirty="0"/>
              <a:t>Fear, calls to the police, violence, Orders of Protection</a:t>
            </a:r>
          </a:p>
          <a:p>
            <a:r>
              <a:rPr lang="en-US" dirty="0"/>
              <a:t>Intimidation, harassment, stalking;</a:t>
            </a:r>
          </a:p>
          <a:p>
            <a:r>
              <a:rPr lang="en-US" dirty="0"/>
              <a:t>Threats (to person, property, animals, access to child);</a:t>
            </a:r>
          </a:p>
          <a:p>
            <a:r>
              <a:rPr lang="en-US" dirty="0"/>
              <a:t>Anger, volatility;</a:t>
            </a:r>
          </a:p>
          <a:p>
            <a:r>
              <a:rPr lang="en-US" dirty="0"/>
              <a:t>Comfort level being in a room together;</a:t>
            </a:r>
          </a:p>
          <a:p>
            <a:r>
              <a:rPr lang="en-US" dirty="0"/>
              <a:t>Ability to speak their mind around the other person, current levels of communication;</a:t>
            </a:r>
          </a:p>
          <a:p>
            <a:r>
              <a:rPr lang="en-US" dirty="0"/>
              <a:t>Need for legal services.</a:t>
            </a:r>
          </a:p>
          <a:p>
            <a:endParaRPr lang="en-US" dirty="0"/>
          </a:p>
          <a:p>
            <a:r>
              <a:rPr lang="en-US" dirty="0"/>
              <a:t>Screening is an ongoing process; building trust early on helps people feel safe enough to open up later.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42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out a signal, advise of separate session options;</a:t>
            </a:r>
          </a:p>
          <a:p>
            <a:r>
              <a:rPr lang="en-US" dirty="0"/>
              <a:t>Separate arrivals and departures;</a:t>
            </a:r>
          </a:p>
          <a:p>
            <a:r>
              <a:rPr lang="en-US" dirty="0"/>
              <a:t>Escorts from parking lot;</a:t>
            </a:r>
          </a:p>
          <a:p>
            <a:r>
              <a:rPr lang="en-US" dirty="0"/>
              <a:t>Secure location;</a:t>
            </a:r>
          </a:p>
          <a:p>
            <a:r>
              <a:rPr lang="en-US" dirty="0"/>
              <a:t>Support person or DV advocate;</a:t>
            </a:r>
          </a:p>
          <a:p>
            <a:r>
              <a:rPr lang="en-US" dirty="0"/>
              <a:t>Shuttle mediation options;</a:t>
            </a:r>
          </a:p>
          <a:p>
            <a:r>
              <a:rPr lang="en-US" dirty="0"/>
              <a:t>Plan to NOT have a document signed right away until a victim has had time to think/reflect.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35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Mediation Appropriate?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there insurmountable power imbalances?</a:t>
            </a:r>
          </a:p>
          <a:p>
            <a:r>
              <a:rPr lang="en-US" dirty="0"/>
              <a:t>Is a party unable to obtain needed legal advice?</a:t>
            </a:r>
          </a:p>
          <a:p>
            <a:r>
              <a:rPr lang="en-US" dirty="0"/>
              <a:t>Are the issues they need to deal with covered under the existing court referral?</a:t>
            </a:r>
          </a:p>
          <a:p>
            <a:r>
              <a:rPr lang="en-US" dirty="0"/>
              <a:t>Should mediation be conducted in joint session or in separate rooms (shuttle-style)?</a:t>
            </a:r>
          </a:p>
          <a:p>
            <a:r>
              <a:rPr lang="en-US" dirty="0"/>
              <a:t>Do any reports of harm need to be investigated?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60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000" dirty="0" smtClean="0">
                <a:solidFill>
                  <a:schemeClr val="accent2">
                    <a:lumMod val="75000"/>
                  </a:schemeClr>
                </a:solidFill>
              </a:rPr>
              <a:t>How</a:t>
            </a:r>
            <a:r>
              <a:rPr lang="en-US" dirty="0" smtClean="0"/>
              <a:t> to conduct a </a:t>
            </a:r>
            <a:br>
              <a:rPr lang="en-US" dirty="0" smtClean="0"/>
            </a:br>
            <a:r>
              <a:rPr lang="en-US" dirty="0" smtClean="0"/>
              <a:t>pre-mediation intake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Steps &amp; 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80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by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Step One: Provide Information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Challenges: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Get them to the intake</a:t>
            </a:r>
            <a:br>
              <a:rPr lang="en-US" dirty="0" smtClean="0"/>
            </a:br>
            <a:r>
              <a:rPr lang="en-US" dirty="0" smtClean="0"/>
              <a:t>Focus them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Step Two: Gather Information about the Case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Challenge: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Disorganized or expansive narratives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Step Three: Give Feedback &amp; Clarity</a:t>
            </a:r>
          </a:p>
          <a:p>
            <a:endParaRPr lang="en-US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Step Four: The Pep Talk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68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Step One: Provide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the tone for the mediation - control the process by </a:t>
            </a:r>
            <a:r>
              <a:rPr lang="en-US" b="1" dirty="0"/>
              <a:t>providing your information first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Their </a:t>
            </a:r>
            <a:r>
              <a:rPr lang="en-US" b="1" dirty="0"/>
              <a:t>body language and demeanor </a:t>
            </a:r>
            <a:r>
              <a:rPr lang="en-US" dirty="0"/>
              <a:t>can give </a:t>
            </a:r>
            <a:r>
              <a:rPr lang="en-US" b="1" dirty="0"/>
              <a:t>important clues </a:t>
            </a:r>
            <a:r>
              <a:rPr lang="en-US" dirty="0"/>
              <a:t>about how they are handling the conflict.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51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Jennifer K. </a:t>
            </a:r>
            <a:r>
              <a:rPr lang="en-US" dirty="0" err="1" smtClean="0"/>
              <a:t>Comiskey</a:t>
            </a:r>
            <a:r>
              <a:rPr lang="en-US" dirty="0" smtClean="0"/>
              <a:t>, J.D.</a:t>
            </a:r>
            <a:br>
              <a:rPr lang="en-US" dirty="0" smtClean="0"/>
            </a:br>
            <a:r>
              <a:rPr lang="en-US" dirty="0" smtClean="0"/>
              <a:t>Juvenile Programs Director, CMC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Jacqueline O. </a:t>
            </a:r>
            <a:r>
              <a:rPr lang="en-US" dirty="0" err="1" smtClean="0"/>
              <a:t>Kittrell</a:t>
            </a:r>
            <a:r>
              <a:rPr lang="en-US" dirty="0" smtClean="0"/>
              <a:t>, Esquire</a:t>
            </a:r>
            <a:br>
              <a:rPr lang="en-US" dirty="0" smtClean="0"/>
            </a:br>
            <a:r>
              <a:rPr lang="en-US" dirty="0" smtClean="0"/>
              <a:t>Rule 31 Listed Civil and Family Mediator</a:t>
            </a:r>
            <a:br>
              <a:rPr lang="en-US" dirty="0" smtClean="0"/>
            </a:br>
            <a:r>
              <a:rPr lang="en-US" dirty="0" smtClean="0"/>
              <a:t>&amp; as trained in Domestic Violence Screening </a:t>
            </a:r>
            <a:br>
              <a:rPr lang="en-US" dirty="0" smtClean="0"/>
            </a:br>
            <a:r>
              <a:rPr lang="en-US" dirty="0" smtClean="0"/>
              <a:t>Executive Director, CMC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70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Challenge: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Get them to the intake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Time and effort is expended (on both sides) in scheduling an additional meeting.  </a:t>
            </a:r>
          </a:p>
          <a:p>
            <a:r>
              <a:rPr lang="en-US" dirty="0"/>
              <a:t>Transportation can be a significant burden on clients.</a:t>
            </a:r>
          </a:p>
          <a:p>
            <a:r>
              <a:rPr lang="en-US" dirty="0"/>
              <a:t>Frequent cancellations are common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Keep a flexible schedule.</a:t>
            </a:r>
          </a:p>
          <a:p>
            <a:r>
              <a:rPr lang="en-US" dirty="0"/>
              <a:t>Meeting-places close to a bus stop can help.</a:t>
            </a:r>
          </a:p>
          <a:p>
            <a:r>
              <a:rPr lang="en-US" dirty="0"/>
              <a:t>Be patient - remind yourself and the clients that it is an important step that will improve the chances of mediation going well.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234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Challenge: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Focus them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Clients will want to launch into their narrative right away.  When parties start talking about their case, it is hard for them to stop and refocus.</a:t>
            </a:r>
          </a:p>
          <a:p>
            <a:r>
              <a:rPr lang="en-US" dirty="0"/>
              <a:t>Any opportunity for them to ask a question can lead them to launch into their narrative (to explain why they have a particular question).</a:t>
            </a:r>
          </a:p>
          <a:p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Sample scripts:  </a:t>
            </a:r>
            <a:r>
              <a:rPr lang="en-US" dirty="0">
                <a:solidFill>
                  <a:srgbClr val="0070C0"/>
                </a:solidFill>
              </a:rPr>
              <a:t>"Let me finish explaining the mediation process first, so I can make sure that you get all the same information as the other party gets."    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"</a:t>
            </a:r>
            <a:r>
              <a:rPr lang="en-US" dirty="0">
                <a:solidFill>
                  <a:srgbClr val="0070C0"/>
                </a:solidFill>
              </a:rPr>
              <a:t>I want to get through my introductory material first so that we can really focus on your specific case for the rest of the meeting."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01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Suggestion: Create a checklist for yourself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Previous experiences with mediation.</a:t>
            </a:r>
          </a:p>
          <a:p>
            <a:r>
              <a:rPr lang="en-US" dirty="0"/>
              <a:t>Concepts and benefits of mediation.</a:t>
            </a:r>
          </a:p>
          <a:p>
            <a:r>
              <a:rPr lang="en-US" dirty="0"/>
              <a:t>Role of mediators.</a:t>
            </a:r>
          </a:p>
          <a:p>
            <a:r>
              <a:rPr lang="en-US" dirty="0"/>
              <a:t>Role of attorneys.</a:t>
            </a:r>
          </a:p>
          <a:p>
            <a:r>
              <a:rPr lang="en-US" dirty="0"/>
              <a:t>Role of participants.</a:t>
            </a:r>
          </a:p>
          <a:p>
            <a:r>
              <a:rPr lang="en-US" dirty="0"/>
              <a:t>The model that will be used.</a:t>
            </a:r>
          </a:p>
          <a:p>
            <a:r>
              <a:rPr lang="en-US" dirty="0"/>
              <a:t>Potential outcomes.</a:t>
            </a:r>
          </a:p>
          <a:p>
            <a:r>
              <a:rPr lang="en-US" dirty="0"/>
              <a:t>Schedule procedures, attendance policies.</a:t>
            </a:r>
          </a:p>
          <a:p>
            <a:r>
              <a:rPr lang="en-US" dirty="0"/>
              <a:t>Logistics:  location, parking.</a:t>
            </a:r>
          </a:p>
          <a:p>
            <a:r>
              <a:rPr lang="en-US" b="1" dirty="0">
                <a:solidFill>
                  <a:srgbClr val="0070C0"/>
                </a:solidFill>
              </a:rPr>
              <a:t>See handout of sample checklist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023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Step Two: Gather Info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Scope and duration of both the conflict and the past relationship;</a:t>
            </a:r>
          </a:p>
          <a:p>
            <a:r>
              <a:rPr lang="en-US" dirty="0"/>
              <a:t>Current levels of communication;</a:t>
            </a:r>
          </a:p>
          <a:p>
            <a:r>
              <a:rPr lang="en-US" dirty="0"/>
              <a:t>Current parenting arrangements;</a:t>
            </a:r>
          </a:p>
          <a:p>
            <a:r>
              <a:rPr lang="en-US" dirty="0"/>
              <a:t>Organize the information you hear;</a:t>
            </a:r>
          </a:p>
          <a:p>
            <a:r>
              <a:rPr lang="en-US" dirty="0"/>
              <a:t>Observe their vocabulary, body language, how they express themselves;</a:t>
            </a:r>
          </a:p>
          <a:p>
            <a:r>
              <a:rPr lang="en-US" dirty="0"/>
              <a:t>Watch for capacity issues;</a:t>
            </a:r>
          </a:p>
          <a:p>
            <a:r>
              <a:rPr lang="en-US" dirty="0"/>
              <a:t>Notice how they speak about the other party.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347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Challenge: </a:t>
            </a:r>
            <a:r>
              <a:rPr lang="en-US" dirty="0" smtClean="0"/>
              <a:t>Disorganized or Expansive Narratives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active listening throughout.</a:t>
            </a:r>
          </a:p>
          <a:p>
            <a:endParaRPr lang="en-US" dirty="0"/>
          </a:p>
          <a:p>
            <a:r>
              <a:rPr lang="en-US" dirty="0"/>
              <a:t>Ask clarifying questions often.</a:t>
            </a:r>
          </a:p>
          <a:p>
            <a:endParaRPr lang="en-US" dirty="0"/>
          </a:p>
          <a:p>
            <a:r>
              <a:rPr lang="en-US" dirty="0"/>
              <a:t>Develop a tool for organizing your intake notes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70C0"/>
                </a:solidFill>
              </a:rPr>
              <a:t>(See </a:t>
            </a:r>
            <a:r>
              <a:rPr lang="en-US" dirty="0">
                <a:solidFill>
                  <a:srgbClr val="0070C0"/>
                </a:solidFill>
              </a:rPr>
              <a:t>4-square handout for an </a:t>
            </a:r>
            <a:r>
              <a:rPr lang="en-US" dirty="0" smtClean="0">
                <a:solidFill>
                  <a:srgbClr val="0070C0"/>
                </a:solidFill>
              </a:rPr>
              <a:t>example</a:t>
            </a:r>
            <a:r>
              <a:rPr lang="en-US" dirty="0">
                <a:solidFill>
                  <a:srgbClr val="0070C0"/>
                </a:solidFill>
              </a:rPr>
              <a:t>: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>
                <a:solidFill>
                  <a:srgbClr val="0070C0"/>
                </a:solidFill>
              </a:rPr>
              <a:t>It is helpful to sort into </a:t>
            </a:r>
            <a:r>
              <a:rPr lang="en-US" b="1" dirty="0">
                <a:solidFill>
                  <a:srgbClr val="0070C0"/>
                </a:solidFill>
              </a:rPr>
              <a:t>Background, Concerns, Goals, and Observations </a:t>
            </a:r>
            <a:r>
              <a:rPr lang="en-US" dirty="0">
                <a:solidFill>
                  <a:srgbClr val="0070C0"/>
                </a:solidFill>
              </a:rPr>
              <a:t>as they talk</a:t>
            </a:r>
            <a:r>
              <a:rPr lang="en-US" dirty="0" smtClean="0">
                <a:solidFill>
                  <a:srgbClr val="0070C0"/>
                </a:solidFill>
              </a:rPr>
              <a:t>.)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027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Step Three: Give Feedback &amp; Clarity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 their narrative into a timeline and feed it back to them.  Make sure you have it right, so they can hear an organized and focused summary.</a:t>
            </a:r>
          </a:p>
          <a:p>
            <a:endParaRPr lang="en-US" dirty="0"/>
          </a:p>
          <a:p>
            <a:r>
              <a:rPr lang="en-US" dirty="0"/>
              <a:t>Organize and review concerns.  Shift the focus to stated and unstated goals.</a:t>
            </a:r>
          </a:p>
          <a:p>
            <a:endParaRPr lang="en-US" dirty="0"/>
          </a:p>
          <a:p>
            <a:r>
              <a:rPr lang="en-US" dirty="0"/>
              <a:t>Identify areas where they need to do homework or further organize their thoughts.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89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Step Four: The Pep Talk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they empowered and prepared? </a:t>
            </a:r>
          </a:p>
          <a:p>
            <a:endParaRPr lang="en-US" dirty="0"/>
          </a:p>
          <a:p>
            <a:r>
              <a:rPr lang="en-US" dirty="0"/>
              <a:t>Parties are often concerned that "this is never going to work."  Focus on the possibilities, on the future.</a:t>
            </a:r>
          </a:p>
          <a:p>
            <a:endParaRPr lang="en-US" dirty="0"/>
          </a:p>
          <a:p>
            <a:r>
              <a:rPr lang="en-US" dirty="0"/>
              <a:t>Remind them of the high success rate in mediation.</a:t>
            </a:r>
          </a:p>
          <a:p>
            <a:endParaRPr lang="en-US" dirty="0"/>
          </a:p>
          <a:p>
            <a:r>
              <a:rPr lang="en-US" dirty="0"/>
              <a:t>Review the pre-mediation tasks so they are clear on the next steps.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68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Community Mediation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Chartered as a Tennessee non-profit community mediation center since 1994.</a:t>
            </a:r>
          </a:p>
          <a:p>
            <a:r>
              <a:rPr lang="en-US" dirty="0" smtClean="0"/>
              <a:t>Grew out of a collaboration with UT College of Law, Legal Aid of East Tennessee, Knoxville Bar Association, and the Knox County General Sessions and Juvenile Courts.</a:t>
            </a:r>
          </a:p>
          <a:p>
            <a:r>
              <a:rPr lang="en-US" dirty="0" smtClean="0"/>
              <a:t>Receives ~800 referrals each year, both court and non-court, and mediates ~700 cases using over 50 active volunteer co-mediators.</a:t>
            </a:r>
          </a:p>
          <a:p>
            <a:r>
              <a:rPr lang="en-US" dirty="0" smtClean="0"/>
              <a:t>Sessions Civil small claims, Neighborhood, Juvenile Court delinquency, unruly, dependency and parenting, agency, nonprofit, small business, divorce and post-divorce.</a:t>
            </a:r>
          </a:p>
          <a:p>
            <a:r>
              <a:rPr lang="en-US" dirty="0" smtClean="0"/>
              <a:t>Trains community volunteers and law students each year, provides observation and mentoring to all trainees.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58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4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066800"/>
            <a:ext cx="8991600" cy="5181600"/>
          </a:xfrm>
        </p:spPr>
      </p:pic>
    </p:spTree>
    <p:extLst>
      <p:ext uri="{BB962C8B-B14F-4D97-AF65-F5344CB8AC3E}">
        <p14:creationId xmlns:p14="http://schemas.microsoft.com/office/powerpoint/2010/main" val="255979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</a:t>
            </a:r>
            <a:r>
              <a:rPr lang="en-US" b="1" dirty="0" smtClean="0"/>
              <a:t>6-step</a:t>
            </a:r>
            <a:r>
              <a:rPr lang="en-US" dirty="0" smtClean="0"/>
              <a:t> facilitative mediation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Introducing the Mediation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Presenting Viewpoints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Creating a Task Statement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Generating Options (Brainstorming)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Evaluating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Concluding the Mediation: </a:t>
            </a:r>
            <a:br>
              <a:rPr lang="en-US" dirty="0" smtClean="0"/>
            </a:br>
            <a:r>
              <a:rPr lang="en-US" dirty="0" smtClean="0"/>
              <a:t>Scribing the Agreement or Safe Termination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Mediation is done in joint session with both co-mediators present at all times; mediators meet with each party in caucus as a part of the process.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39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2819400"/>
            <a:ext cx="7772400" cy="1362456"/>
          </a:xfrm>
        </p:spPr>
        <p:txBody>
          <a:bodyPr/>
          <a:lstStyle/>
          <a:p>
            <a:pPr algn="r"/>
            <a:r>
              <a:rPr lang="en-US" sz="7200" dirty="0" smtClean="0">
                <a:solidFill>
                  <a:schemeClr val="accent2">
                    <a:lumMod val="75000"/>
                  </a:schemeClr>
                </a:solidFill>
              </a:rPr>
              <a:t>Why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conduct a pre-mediation intake?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304800" y="4267200"/>
            <a:ext cx="7772400" cy="15097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11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7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719" y="1219200"/>
            <a:ext cx="62484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558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Purposes of intake: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r>
              <a:rPr lang="en-US" b="1" dirty="0" smtClean="0"/>
              <a:t>To provide information </a:t>
            </a:r>
            <a:r>
              <a:rPr lang="en-US" dirty="0" smtClean="0"/>
              <a:t>to clients that they will need to proceed through mediation;</a:t>
            </a:r>
          </a:p>
          <a:p>
            <a:r>
              <a:rPr lang="en-US" b="1" dirty="0" smtClean="0"/>
              <a:t>To get information </a:t>
            </a:r>
            <a:r>
              <a:rPr lang="en-US" dirty="0" smtClean="0"/>
              <a:t>from clients;</a:t>
            </a:r>
          </a:p>
          <a:p>
            <a:r>
              <a:rPr lang="en-US" dirty="0" smtClean="0"/>
              <a:t>To make mediation more productive;</a:t>
            </a:r>
          </a:p>
          <a:p>
            <a:r>
              <a:rPr lang="en-US" dirty="0"/>
              <a:t>To </a:t>
            </a:r>
            <a:r>
              <a:rPr lang="en-US" dirty="0" smtClean="0"/>
              <a:t>begin the </a:t>
            </a:r>
            <a:r>
              <a:rPr lang="en-US" b="1" dirty="0" smtClean="0"/>
              <a:t>shift of perspective</a:t>
            </a:r>
            <a:r>
              <a:rPr lang="en-US" dirty="0" smtClean="0"/>
              <a:t> by the client;</a:t>
            </a:r>
          </a:p>
          <a:p>
            <a:r>
              <a:rPr lang="en-US" dirty="0"/>
              <a:t>To b</a:t>
            </a:r>
            <a:r>
              <a:rPr lang="en-US" dirty="0" smtClean="0"/>
              <a:t>uild </a:t>
            </a:r>
            <a:r>
              <a:rPr lang="en-US" b="1" dirty="0" smtClean="0"/>
              <a:t>rapport </a:t>
            </a:r>
            <a:r>
              <a:rPr lang="en-US" b="1" dirty="0"/>
              <a:t>and </a:t>
            </a:r>
            <a:r>
              <a:rPr lang="en-US" b="1" dirty="0" smtClean="0"/>
              <a:t>trust;</a:t>
            </a:r>
          </a:p>
          <a:p>
            <a:r>
              <a:rPr lang="en-US" dirty="0"/>
              <a:t>To </a:t>
            </a:r>
            <a:r>
              <a:rPr lang="en-US" dirty="0" smtClean="0"/>
              <a:t>screen </a:t>
            </a:r>
            <a:r>
              <a:rPr lang="en-US" dirty="0"/>
              <a:t>for </a:t>
            </a:r>
            <a:r>
              <a:rPr lang="en-US" b="1" dirty="0" smtClean="0"/>
              <a:t>power imbalances;</a:t>
            </a:r>
          </a:p>
          <a:p>
            <a:r>
              <a:rPr lang="en-US" dirty="0" smtClean="0"/>
              <a:t>To </a:t>
            </a:r>
            <a:r>
              <a:rPr lang="en-US" b="1" dirty="0" smtClean="0"/>
              <a:t>create a safety plan </a:t>
            </a:r>
            <a:r>
              <a:rPr lang="en-US" dirty="0" smtClean="0"/>
              <a:t>for DV victims</a:t>
            </a:r>
            <a:r>
              <a:rPr lang="en-US" b="1" dirty="0" smtClean="0"/>
              <a:t>;</a:t>
            </a:r>
          </a:p>
          <a:p>
            <a:r>
              <a:rPr lang="en-US" dirty="0" smtClean="0"/>
              <a:t>To decide if there is </a:t>
            </a:r>
            <a:r>
              <a:rPr lang="en-US" b="1" dirty="0" smtClean="0"/>
              <a:t>capacity to mediate.</a:t>
            </a:r>
          </a:p>
          <a:p>
            <a:endParaRPr lang="en-US" b="1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89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Providing Information </a:t>
            </a:r>
            <a:br>
              <a:rPr lang="en-US" dirty="0" smtClean="0"/>
            </a:br>
            <a:r>
              <a:rPr lang="en-US" dirty="0" smtClean="0"/>
              <a:t>Ahead of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Policies and procedures;</a:t>
            </a:r>
          </a:p>
          <a:p>
            <a:r>
              <a:rPr lang="en-US" dirty="0"/>
              <a:t>Roles of participants (mediators, attorneys, parties);</a:t>
            </a:r>
          </a:p>
          <a:p>
            <a:r>
              <a:rPr lang="en-US" dirty="0"/>
              <a:t>The mediation model that will be used;</a:t>
            </a:r>
          </a:p>
          <a:p>
            <a:r>
              <a:rPr lang="en-US" dirty="0"/>
              <a:t>To establish clear expectations and clear up misconceptions;</a:t>
            </a:r>
          </a:p>
          <a:p>
            <a:r>
              <a:rPr lang="en-US" dirty="0"/>
              <a:t>When people hear things multiple times, it has a greater likelihood of sinking in.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Community Mediation Center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ECFD-594A-4AB6-8E07-9EEBDA5925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29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4324</TotalTime>
  <Words>1270</Words>
  <Application>Microsoft Office PowerPoint</Application>
  <PresentationFormat>On-screen Show (4:3)</PresentationFormat>
  <Paragraphs>202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Flow</vt:lpstr>
      <vt:lpstr>The Purpose &amp; Benefits of Mediation Intake in Family Cases</vt:lpstr>
      <vt:lpstr>Presenters</vt:lpstr>
      <vt:lpstr>Community Mediation Center</vt:lpstr>
      <vt:lpstr>PowerPoint Presentation</vt:lpstr>
      <vt:lpstr>Our 6-step facilitative mediation model</vt:lpstr>
      <vt:lpstr>Why conduct a pre-mediation intake?</vt:lpstr>
      <vt:lpstr>PowerPoint Presentation</vt:lpstr>
      <vt:lpstr>Purposes of intake:</vt:lpstr>
      <vt:lpstr>Providing Information  Ahead of Time</vt:lpstr>
      <vt:lpstr>Getting Information to Better Prepare for Mediation</vt:lpstr>
      <vt:lpstr>Making Mediation More Productive</vt:lpstr>
      <vt:lpstr>Shifting Perspectives</vt:lpstr>
      <vt:lpstr>Building Trust Between Both Clients &amp; Mediator</vt:lpstr>
      <vt:lpstr>Screening the Case</vt:lpstr>
      <vt:lpstr>Safety Planning</vt:lpstr>
      <vt:lpstr>Is Mediation Appropriate?</vt:lpstr>
      <vt:lpstr>How to conduct a  pre-mediation intake</vt:lpstr>
      <vt:lpstr>Step by step</vt:lpstr>
      <vt:lpstr>Step One: Provide Information</vt:lpstr>
      <vt:lpstr>Challenge:  Get them to the intake</vt:lpstr>
      <vt:lpstr>Challenge: Focus them</vt:lpstr>
      <vt:lpstr>Suggestion: Create a checklist for yourself</vt:lpstr>
      <vt:lpstr>Step Two: Gather Info </vt:lpstr>
      <vt:lpstr>Challenge: Disorganized or Expansive Narratives</vt:lpstr>
      <vt:lpstr>Step Three: Give Feedback &amp; Clarity</vt:lpstr>
      <vt:lpstr>Step Four: The Pep Talk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Purpose &amp; Benefits of Mediation Intake</dc:title>
  <dc:creator>Jackie</dc:creator>
  <cp:lastModifiedBy>Jackie</cp:lastModifiedBy>
  <cp:revision>18</cp:revision>
  <dcterms:created xsi:type="dcterms:W3CDTF">2012-09-25T14:33:35Z</dcterms:created>
  <dcterms:modified xsi:type="dcterms:W3CDTF">2012-09-28T21:15:40Z</dcterms:modified>
</cp:coreProperties>
</file>